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9" r:id="rId1"/>
  </p:sldMasterIdLst>
  <p:notesMasterIdLst>
    <p:notesMasterId r:id="rId37"/>
  </p:notesMasterIdLst>
  <p:handoutMasterIdLst>
    <p:handoutMasterId r:id="rId38"/>
  </p:handoutMasterIdLst>
  <p:sldIdLst>
    <p:sldId id="1730" r:id="rId2"/>
    <p:sldId id="3085" r:id="rId3"/>
    <p:sldId id="3070" r:id="rId4"/>
    <p:sldId id="270" r:id="rId5"/>
    <p:sldId id="259" r:id="rId6"/>
    <p:sldId id="277" r:id="rId7"/>
    <p:sldId id="3071" r:id="rId8"/>
    <p:sldId id="3072" r:id="rId9"/>
    <p:sldId id="3073" r:id="rId10"/>
    <p:sldId id="3074" r:id="rId11"/>
    <p:sldId id="3075" r:id="rId12"/>
    <p:sldId id="3076" r:id="rId13"/>
    <p:sldId id="3077" r:id="rId14"/>
    <p:sldId id="3078" r:id="rId15"/>
    <p:sldId id="3079" r:id="rId16"/>
    <p:sldId id="268" r:id="rId17"/>
    <p:sldId id="267" r:id="rId18"/>
    <p:sldId id="3080" r:id="rId19"/>
    <p:sldId id="3081" r:id="rId20"/>
    <p:sldId id="3083" r:id="rId21"/>
    <p:sldId id="3084" r:id="rId22"/>
    <p:sldId id="3082" r:id="rId23"/>
    <p:sldId id="260" r:id="rId24"/>
    <p:sldId id="261" r:id="rId25"/>
    <p:sldId id="262" r:id="rId26"/>
    <p:sldId id="263" r:id="rId27"/>
    <p:sldId id="273" r:id="rId28"/>
    <p:sldId id="274" r:id="rId29"/>
    <p:sldId id="275" r:id="rId30"/>
    <p:sldId id="272" r:id="rId31"/>
    <p:sldId id="264" r:id="rId32"/>
    <p:sldId id="276" r:id="rId33"/>
    <p:sldId id="265" r:id="rId34"/>
    <p:sldId id="266" r:id="rId35"/>
    <p:sldId id="2967" r:id="rId36"/>
  </p:sldIdLst>
  <p:sldSz cx="9144000" cy="6858000" type="screen4x3"/>
  <p:notesSz cx="6797675" cy="9874250"/>
  <p:defaultTextStyle>
    <a:defPPr>
      <a:defRPr lang="zh-CN"/>
    </a:defPPr>
    <a:lvl1pPr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1pPr>
    <a:lvl2pPr marL="4572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2pPr>
    <a:lvl3pPr marL="9144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3pPr>
    <a:lvl4pPr marL="13716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4pPr>
    <a:lvl5pPr marL="18288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5pPr>
    <a:lvl6pPr marL="2286000" algn="l" defTabSz="914400" rtl="0" eaLnBrk="1" latinLnBrk="0" hangingPunct="1">
      <a:defRPr kumimoji="1" sz="2400" b="1" kern="1200">
        <a:solidFill>
          <a:schemeClr val="bg2"/>
        </a:solidFill>
        <a:latin typeface="Times New Roman" pitchFamily="18" charset="0"/>
        <a:ea typeface="楷体_GB2312" pitchFamily="49" charset="-122"/>
        <a:cs typeface="+mn-cs"/>
      </a:defRPr>
    </a:lvl6pPr>
    <a:lvl7pPr marL="2743200" algn="l" defTabSz="914400" rtl="0" eaLnBrk="1" latinLnBrk="0" hangingPunct="1">
      <a:defRPr kumimoji="1" sz="2400" b="1" kern="1200">
        <a:solidFill>
          <a:schemeClr val="bg2"/>
        </a:solidFill>
        <a:latin typeface="Times New Roman" pitchFamily="18" charset="0"/>
        <a:ea typeface="楷体_GB2312" pitchFamily="49" charset="-122"/>
        <a:cs typeface="+mn-cs"/>
      </a:defRPr>
    </a:lvl7pPr>
    <a:lvl8pPr marL="3200400" algn="l" defTabSz="914400" rtl="0" eaLnBrk="1" latinLnBrk="0" hangingPunct="1">
      <a:defRPr kumimoji="1" sz="2400" b="1" kern="1200">
        <a:solidFill>
          <a:schemeClr val="bg2"/>
        </a:solidFill>
        <a:latin typeface="Times New Roman" pitchFamily="18" charset="0"/>
        <a:ea typeface="楷体_GB2312" pitchFamily="49" charset="-122"/>
        <a:cs typeface="+mn-cs"/>
      </a:defRPr>
    </a:lvl8pPr>
    <a:lvl9pPr marL="3657600" algn="l" defTabSz="914400" rtl="0" eaLnBrk="1" latinLnBrk="0" hangingPunct="1">
      <a:defRPr kumimoji="1" sz="2400" b="1" kern="1200">
        <a:solidFill>
          <a:schemeClr val="bg2"/>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333333"/>
    <a:srgbClr val="FFFFFF"/>
    <a:srgbClr val="1C49D2"/>
    <a:srgbClr val="0033CC"/>
    <a:srgbClr val="3B9D3B"/>
    <a:srgbClr val="405081"/>
    <a:srgbClr val="42428E"/>
    <a:srgbClr val="E7E8F6"/>
    <a:srgbClr val="D3D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9" autoAdjust="0"/>
    <p:restoredTop sz="89669" autoAdjust="0"/>
  </p:normalViewPr>
  <p:slideViewPr>
    <p:cSldViewPr>
      <p:cViewPr varScale="1">
        <p:scale>
          <a:sx n="72" d="100"/>
          <a:sy n="72" d="100"/>
        </p:scale>
        <p:origin x="1685"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0" d="100"/>
        <a:sy n="130" d="100"/>
      </p:scale>
      <p:origin x="0" y="-61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2786"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l" defTabSz="909638">
              <a:defRPr sz="1200"/>
            </a:lvl1pPr>
          </a:lstStyle>
          <a:p>
            <a:pPr>
              <a:defRPr/>
            </a:pPr>
            <a:endParaRPr lang="en-US" altLang="zh-CN"/>
          </a:p>
        </p:txBody>
      </p:sp>
      <p:sp>
        <p:nvSpPr>
          <p:cNvPr id="1142787" name="Rectangle 3"/>
          <p:cNvSpPr>
            <a:spLocks noGrp="1" noChangeArrowheads="1"/>
          </p:cNvSpPr>
          <p:nvPr>
            <p:ph type="dt" sz="quarter" idx="1"/>
          </p:nvPr>
        </p:nvSpPr>
        <p:spPr bwMode="auto">
          <a:xfrm>
            <a:off x="3852863" y="0"/>
            <a:ext cx="2944812"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r" defTabSz="909638">
              <a:defRPr sz="1200"/>
            </a:lvl1pPr>
          </a:lstStyle>
          <a:p>
            <a:pPr>
              <a:defRPr/>
            </a:pPr>
            <a:endParaRPr lang="en-US" altLang="zh-CN"/>
          </a:p>
        </p:txBody>
      </p:sp>
      <p:sp>
        <p:nvSpPr>
          <p:cNvPr id="1142788" name="Rectangle 4"/>
          <p:cNvSpPr>
            <a:spLocks noGrp="1" noChangeArrowheads="1"/>
          </p:cNvSpPr>
          <p:nvPr>
            <p:ph type="ftr" sz="quarter" idx="2"/>
          </p:nvPr>
        </p:nvSpPr>
        <p:spPr bwMode="auto">
          <a:xfrm>
            <a:off x="0" y="9380538"/>
            <a:ext cx="2944813"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l" defTabSz="909638">
              <a:defRPr sz="1200"/>
            </a:lvl1pPr>
          </a:lstStyle>
          <a:p>
            <a:pPr>
              <a:defRPr/>
            </a:pPr>
            <a:endParaRPr lang="en-US" altLang="zh-CN"/>
          </a:p>
        </p:txBody>
      </p:sp>
      <p:sp>
        <p:nvSpPr>
          <p:cNvPr id="1142789" name="Rectangle 5"/>
          <p:cNvSpPr>
            <a:spLocks noGrp="1" noChangeArrowheads="1"/>
          </p:cNvSpPr>
          <p:nvPr>
            <p:ph type="sldNum" sz="quarter" idx="3"/>
          </p:nvPr>
        </p:nvSpPr>
        <p:spPr bwMode="auto">
          <a:xfrm>
            <a:off x="3852863" y="9380538"/>
            <a:ext cx="2944812"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r" defTabSz="909638">
              <a:defRPr sz="1200"/>
            </a:lvl1pPr>
          </a:lstStyle>
          <a:p>
            <a:pPr>
              <a:defRPr/>
            </a:pPr>
            <a:fld id="{F00621A3-AF9D-44CC-8CA6-C2BA8BA5DBE7}" type="slidenum">
              <a:rPr lang="en-US" altLang="zh-CN"/>
              <a:pPr>
                <a:defRPr/>
              </a:pPr>
              <a:t>‹#›</a:t>
            </a:fld>
            <a:endParaRPr lang="en-US" altLang="zh-CN"/>
          </a:p>
        </p:txBody>
      </p:sp>
    </p:spTree>
    <p:extLst>
      <p:ext uri="{BB962C8B-B14F-4D97-AF65-F5344CB8AC3E}">
        <p14:creationId xmlns:p14="http://schemas.microsoft.com/office/powerpoint/2010/main" val="289213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l" defTabSz="909638">
              <a:defRPr sz="1200" b="0">
                <a:solidFill>
                  <a:schemeClr val="tx1"/>
                </a:solidFill>
                <a:ea typeface="宋体" pitchFamily="2" charset="-122"/>
              </a:defRPr>
            </a:lvl1pPr>
          </a:lstStyle>
          <a:p>
            <a:pPr>
              <a:defRPr/>
            </a:pPr>
            <a:endParaRPr lang="en-US" altLang="zh-CN"/>
          </a:p>
        </p:txBody>
      </p:sp>
      <p:sp>
        <p:nvSpPr>
          <p:cNvPr id="43011" name="Rectangle 3"/>
          <p:cNvSpPr>
            <a:spLocks noGrp="1" noChangeArrowheads="1"/>
          </p:cNvSpPr>
          <p:nvPr>
            <p:ph type="dt" idx="1"/>
          </p:nvPr>
        </p:nvSpPr>
        <p:spPr bwMode="auto">
          <a:xfrm>
            <a:off x="3852863" y="0"/>
            <a:ext cx="2944812"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r" defTabSz="909638">
              <a:defRPr sz="1200" b="0">
                <a:solidFill>
                  <a:schemeClr val="tx1"/>
                </a:solidFill>
                <a:ea typeface="宋体" pitchFamily="2" charset="-122"/>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930275" y="741363"/>
            <a:ext cx="4937125" cy="3702050"/>
          </a:xfrm>
          <a:prstGeom prst="rect">
            <a:avLst/>
          </a:prstGeom>
          <a:noFill/>
          <a:ln w="9525">
            <a:solidFill>
              <a:srgbClr val="000000"/>
            </a:solidFill>
            <a:miter lim="800000"/>
            <a:headEnd/>
            <a:tailEnd/>
          </a:ln>
        </p:spPr>
      </p:sp>
      <p:sp>
        <p:nvSpPr>
          <p:cNvPr id="43013" name="Rectangle 5"/>
          <p:cNvSpPr>
            <a:spLocks noGrp="1" noChangeArrowheads="1"/>
          </p:cNvSpPr>
          <p:nvPr>
            <p:ph type="body" sz="quarter" idx="3"/>
          </p:nvPr>
        </p:nvSpPr>
        <p:spPr bwMode="auto">
          <a:xfrm>
            <a:off x="906463" y="4687888"/>
            <a:ext cx="4984750" cy="4445000"/>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3014" name="Rectangle 6"/>
          <p:cNvSpPr>
            <a:spLocks noGrp="1" noChangeArrowheads="1"/>
          </p:cNvSpPr>
          <p:nvPr>
            <p:ph type="ftr" sz="quarter" idx="4"/>
          </p:nvPr>
        </p:nvSpPr>
        <p:spPr bwMode="auto">
          <a:xfrm>
            <a:off x="0" y="9380538"/>
            <a:ext cx="2944813"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l" defTabSz="909638">
              <a:defRPr sz="1200" b="0">
                <a:solidFill>
                  <a:schemeClr val="tx1"/>
                </a:solidFill>
                <a:ea typeface="宋体" pitchFamily="2" charset="-122"/>
              </a:defRPr>
            </a:lvl1pPr>
          </a:lstStyle>
          <a:p>
            <a:pPr>
              <a:defRPr/>
            </a:pPr>
            <a:endParaRPr lang="en-US" altLang="zh-CN"/>
          </a:p>
        </p:txBody>
      </p:sp>
      <p:sp>
        <p:nvSpPr>
          <p:cNvPr id="43015" name="Rectangle 7"/>
          <p:cNvSpPr>
            <a:spLocks noGrp="1" noChangeArrowheads="1"/>
          </p:cNvSpPr>
          <p:nvPr>
            <p:ph type="sldNum" sz="quarter" idx="5"/>
          </p:nvPr>
        </p:nvSpPr>
        <p:spPr bwMode="auto">
          <a:xfrm>
            <a:off x="3852863" y="9380538"/>
            <a:ext cx="2944812"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r" defTabSz="909638">
              <a:defRPr sz="1200" b="0">
                <a:solidFill>
                  <a:schemeClr val="tx1"/>
                </a:solidFill>
                <a:ea typeface="宋体" pitchFamily="2" charset="-122"/>
              </a:defRPr>
            </a:lvl1pPr>
          </a:lstStyle>
          <a:p>
            <a:pPr>
              <a:defRPr/>
            </a:pPr>
            <a:fld id="{B21D2498-DA12-44B9-93A4-06D5BEA34E78}" type="slidenum">
              <a:rPr lang="en-US" altLang="zh-CN"/>
              <a:pPr>
                <a:defRPr/>
              </a:pPr>
              <a:t>‹#›</a:t>
            </a:fld>
            <a:endParaRPr lang="en-US" altLang="zh-CN"/>
          </a:p>
        </p:txBody>
      </p:sp>
    </p:spTree>
    <p:extLst>
      <p:ext uri="{BB962C8B-B14F-4D97-AF65-F5344CB8AC3E}">
        <p14:creationId xmlns:p14="http://schemas.microsoft.com/office/powerpoint/2010/main" val="32761937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infoq.cn/article/docker-kernel-knowledge-namespace-resource-isola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man7.org/linux/man-pages/man2/keyctl.2.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man7.org/linux/man-pages/man7/capabilities.7.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A80CA2-DDAB-4EDF-ACD7-3819DF3A06E6}" type="slidenum">
              <a:rPr lang="en-US" altLang="zh-CN" smtClean="0"/>
              <a:pPr>
                <a:defRPr/>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最后要提的系统调用是 </a:t>
            </a:r>
            <a:r>
              <a:rPr kumimoji="1" lang="en" altLang="zh-CN" sz="1200" b="0" i="0" kern="1200" dirty="0" err="1">
                <a:solidFill>
                  <a:schemeClr val="tx1"/>
                </a:solidFill>
                <a:effectLst/>
                <a:latin typeface="Times New Roman" pitchFamily="18" charset="0"/>
                <a:ea typeface="宋体" pitchFamily="2" charset="-122"/>
                <a:cs typeface="+mn-cs"/>
              </a:rPr>
              <a:t>unshare</a:t>
            </a:r>
            <a:r>
              <a:rPr kumimoji="1" lang="en" altLang="zh-CN" sz="1200" b="0" i="0" kern="1200" dirty="0">
                <a:solidFill>
                  <a:schemeClr val="tx1"/>
                </a:solidFill>
                <a:effectLst/>
                <a:latin typeface="Times New Roman" pitchFamily="18" charset="0"/>
                <a:ea typeface="宋体" pitchFamily="2" charset="-122"/>
                <a:cs typeface="+mn-cs"/>
              </a:rPr>
              <a:t>()</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它跟 </a:t>
            </a:r>
            <a:r>
              <a:rPr kumimoji="1" lang="en" altLang="zh-CN" sz="1200" b="0" i="0" kern="1200" dirty="0">
                <a:solidFill>
                  <a:schemeClr val="tx1"/>
                </a:solidFill>
                <a:effectLst/>
                <a:latin typeface="Times New Roman" pitchFamily="18" charset="0"/>
                <a:ea typeface="宋体" pitchFamily="2" charset="-122"/>
                <a:cs typeface="+mn-cs"/>
              </a:rPr>
              <a:t>clone() </a:t>
            </a:r>
            <a:r>
              <a:rPr kumimoji="1" lang="zh-CN" altLang="en-US" sz="1200" b="0" i="0" kern="1200" dirty="0">
                <a:solidFill>
                  <a:schemeClr val="tx1"/>
                </a:solidFill>
                <a:effectLst/>
                <a:latin typeface="Times New Roman" pitchFamily="18" charset="0"/>
                <a:ea typeface="宋体" pitchFamily="2" charset="-122"/>
                <a:cs typeface="+mn-cs"/>
              </a:rPr>
              <a:t>很像，不同的是，</a:t>
            </a:r>
            <a:r>
              <a:rPr kumimoji="1" lang="en" altLang="zh-CN" sz="1200" b="0" i="0" kern="1200" dirty="0" err="1">
                <a:solidFill>
                  <a:schemeClr val="tx1"/>
                </a:solidFill>
                <a:effectLst/>
                <a:latin typeface="Times New Roman" pitchFamily="18" charset="0"/>
                <a:ea typeface="宋体" pitchFamily="2" charset="-122"/>
                <a:cs typeface="+mn-cs"/>
              </a:rPr>
              <a:t>unshare</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运行在原先的进程上，不需要启动一个新进程，使用方法如下。</a:t>
            </a:r>
          </a:p>
          <a:p>
            <a:br>
              <a:rPr lang="zh-CN" altLang="en-US" dirty="0"/>
            </a:br>
            <a:r>
              <a:rPr kumimoji="1" lang="zh-CN" altLang="en-US" sz="1200" b="0" i="0" kern="1200" dirty="0">
                <a:solidFill>
                  <a:schemeClr val="tx1"/>
                </a:solidFill>
                <a:effectLst/>
                <a:latin typeface="Times New Roman" pitchFamily="18" charset="0"/>
                <a:ea typeface="宋体" pitchFamily="2" charset="-122"/>
                <a:cs typeface="+mn-cs"/>
              </a:rPr>
              <a:t>调用 </a:t>
            </a:r>
            <a:r>
              <a:rPr kumimoji="1" lang="en" altLang="zh-CN" sz="1200" b="0" i="0" kern="1200" dirty="0" err="1">
                <a:solidFill>
                  <a:schemeClr val="tx1"/>
                </a:solidFill>
                <a:effectLst/>
                <a:latin typeface="Times New Roman" pitchFamily="18" charset="0"/>
                <a:ea typeface="宋体" pitchFamily="2" charset="-122"/>
                <a:cs typeface="+mn-cs"/>
              </a:rPr>
              <a:t>unshare</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的主要作用就是不启动一个新进程就可以起到隔离的效果，相当于跳出原先的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进行操作。这样，你就可以在原进程进行一些需要隔离的操作。</a:t>
            </a:r>
            <a:r>
              <a:rPr kumimoji="1" lang="en" altLang="zh-CN" sz="1200" b="0" i="0" kern="1200" dirty="0">
                <a:solidFill>
                  <a:schemeClr val="tx1"/>
                </a:solidFill>
                <a:effectLst/>
                <a:latin typeface="Times New Roman" pitchFamily="18" charset="0"/>
                <a:ea typeface="宋体" pitchFamily="2" charset="-122"/>
                <a:cs typeface="+mn-cs"/>
              </a:rPr>
              <a:t>Linux </a:t>
            </a:r>
            <a:r>
              <a:rPr kumimoji="1" lang="zh-CN" altLang="en-US" sz="1200" b="0" i="0" kern="1200" dirty="0">
                <a:solidFill>
                  <a:schemeClr val="tx1"/>
                </a:solidFill>
                <a:effectLst/>
                <a:latin typeface="Times New Roman" pitchFamily="18" charset="0"/>
                <a:ea typeface="宋体" pitchFamily="2" charset="-122"/>
                <a:cs typeface="+mn-cs"/>
              </a:rPr>
              <a:t>中自带的 </a:t>
            </a:r>
            <a:r>
              <a:rPr kumimoji="1" lang="en" altLang="zh-CN" sz="1200" b="0" i="0" kern="1200" dirty="0" err="1">
                <a:solidFill>
                  <a:schemeClr val="tx1"/>
                </a:solidFill>
                <a:effectLst/>
                <a:latin typeface="Times New Roman" pitchFamily="18" charset="0"/>
                <a:ea typeface="宋体" pitchFamily="2" charset="-122"/>
                <a:cs typeface="+mn-cs"/>
              </a:rPr>
              <a:t>unshare</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命令，就是通过 </a:t>
            </a:r>
            <a:r>
              <a:rPr kumimoji="1" lang="en" altLang="zh-CN" sz="1200" b="0" i="0" kern="1200" dirty="0" err="1">
                <a:solidFill>
                  <a:schemeClr val="tx1"/>
                </a:solidFill>
                <a:effectLst/>
                <a:latin typeface="Times New Roman" pitchFamily="18" charset="0"/>
                <a:ea typeface="宋体" pitchFamily="2" charset="-122"/>
                <a:cs typeface="+mn-cs"/>
              </a:rPr>
              <a:t>unshare</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系统调用实现的，有兴趣的可以在网上搜索一下这个命令的作用。</a:t>
            </a:r>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12</a:t>
            </a:fld>
            <a:endParaRPr lang="en-US" altLang="zh-CN"/>
          </a:p>
        </p:txBody>
      </p:sp>
    </p:spTree>
    <p:extLst>
      <p:ext uri="{BB962C8B-B14F-4D97-AF65-F5344CB8AC3E}">
        <p14:creationId xmlns:p14="http://schemas.microsoft.com/office/powerpoint/2010/main" val="2407355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容器中进程间通信采用的方法包括常见的信号量、消息队列和共享内存。然而与虚拟机不同的是，容器内部进程间通信对宿主机来说，实际上是具有相同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中的进程间通信，因此需要一个唯一的标识符来进行区别。申请 </a:t>
            </a:r>
            <a:r>
              <a:rPr kumimoji="1" lang="en" altLang="zh-CN" sz="1200" b="0" i="0" kern="1200" dirty="0">
                <a:solidFill>
                  <a:schemeClr val="tx1"/>
                </a:solidFill>
                <a:effectLst/>
                <a:latin typeface="Times New Roman" pitchFamily="18" charset="0"/>
                <a:ea typeface="宋体" pitchFamily="2" charset="-122"/>
                <a:cs typeface="+mn-cs"/>
              </a:rPr>
              <a:t>IPC </a:t>
            </a:r>
            <a:r>
              <a:rPr kumimoji="1" lang="zh-CN" altLang="en-US" sz="1200" b="0" i="0" kern="1200" dirty="0">
                <a:solidFill>
                  <a:schemeClr val="tx1"/>
                </a:solidFill>
                <a:effectLst/>
                <a:latin typeface="Times New Roman" pitchFamily="18" charset="0"/>
                <a:ea typeface="宋体" pitchFamily="2" charset="-122"/>
                <a:cs typeface="+mn-cs"/>
              </a:rPr>
              <a:t>资源就申请了这样一个全局唯一的 </a:t>
            </a:r>
            <a:r>
              <a:rPr kumimoji="1" lang="en-US" altLang="zh-CN" sz="1200" b="0" i="0" kern="1200" dirty="0">
                <a:solidFill>
                  <a:schemeClr val="tx1"/>
                </a:solidFill>
                <a:effectLst/>
                <a:latin typeface="Times New Roman" pitchFamily="18" charset="0"/>
                <a:ea typeface="宋体" pitchFamily="2" charset="-122"/>
                <a:cs typeface="+mn-cs"/>
              </a:rPr>
              <a:t>32 </a:t>
            </a:r>
            <a:r>
              <a:rPr kumimoji="1" lang="zh-CN" altLang="en-US" sz="1200" b="0" i="0" kern="1200" dirty="0">
                <a:solidFill>
                  <a:schemeClr val="tx1"/>
                </a:solidFill>
                <a:effectLst/>
                <a:latin typeface="Times New Roman" pitchFamily="18" charset="0"/>
                <a:ea typeface="宋体" pitchFamily="2" charset="-122"/>
                <a:cs typeface="+mn-cs"/>
              </a:rPr>
              <a:t>位 </a:t>
            </a:r>
            <a:r>
              <a:rPr kumimoji="1" lang="en" altLang="zh-CN" sz="1200" b="0" i="0" kern="1200" dirty="0">
                <a:solidFill>
                  <a:schemeClr val="tx1"/>
                </a:solidFill>
                <a:effectLst/>
                <a:latin typeface="Times New Roman" pitchFamily="18" charset="0"/>
                <a:ea typeface="宋体" pitchFamily="2" charset="-122"/>
                <a:cs typeface="+mn-cs"/>
              </a:rPr>
              <a:t>ID</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所以 </a:t>
            </a:r>
            <a:r>
              <a:rPr kumimoji="1" lang="en" altLang="zh-CN" sz="1200" b="0" i="0" kern="1200" dirty="0">
                <a:solidFill>
                  <a:schemeClr val="tx1"/>
                </a:solidFill>
                <a:effectLst/>
                <a:latin typeface="Times New Roman" pitchFamily="18" charset="0"/>
                <a:ea typeface="宋体" pitchFamily="2" charset="-122"/>
                <a:cs typeface="+mn-cs"/>
              </a:rPr>
              <a:t>IPC namespace </a:t>
            </a:r>
            <a:r>
              <a:rPr kumimoji="1" lang="zh-CN" altLang="en-US" sz="1200" b="0" i="0" kern="1200" dirty="0">
                <a:solidFill>
                  <a:schemeClr val="tx1"/>
                </a:solidFill>
                <a:effectLst/>
                <a:latin typeface="Times New Roman" pitchFamily="18" charset="0"/>
                <a:ea typeface="宋体" pitchFamily="2" charset="-122"/>
                <a:cs typeface="+mn-cs"/>
              </a:rPr>
              <a:t>中实际上包含了系统 </a:t>
            </a:r>
            <a:r>
              <a:rPr kumimoji="1" lang="en" altLang="zh-CN" sz="1200" b="0" i="0" kern="1200" dirty="0">
                <a:solidFill>
                  <a:schemeClr val="tx1"/>
                </a:solidFill>
                <a:effectLst/>
                <a:latin typeface="Times New Roman" pitchFamily="18" charset="0"/>
                <a:ea typeface="宋体" pitchFamily="2" charset="-122"/>
                <a:cs typeface="+mn-cs"/>
              </a:rPr>
              <a:t>IPC </a:t>
            </a:r>
            <a:r>
              <a:rPr kumimoji="1" lang="zh-CN" altLang="en-US" sz="1200" b="0" i="0" kern="1200" dirty="0">
                <a:solidFill>
                  <a:schemeClr val="tx1"/>
                </a:solidFill>
                <a:effectLst/>
                <a:latin typeface="Times New Roman" pitchFamily="18" charset="0"/>
                <a:ea typeface="宋体" pitchFamily="2" charset="-122"/>
                <a:cs typeface="+mn-cs"/>
              </a:rPr>
              <a:t>标识符以及实现 </a:t>
            </a:r>
            <a:r>
              <a:rPr kumimoji="1" lang="en" altLang="zh-CN" sz="1200" b="0" i="0" kern="1200" dirty="0">
                <a:solidFill>
                  <a:schemeClr val="tx1"/>
                </a:solidFill>
                <a:effectLst/>
                <a:latin typeface="Times New Roman" pitchFamily="18" charset="0"/>
                <a:ea typeface="宋体" pitchFamily="2" charset="-122"/>
                <a:cs typeface="+mn-cs"/>
              </a:rPr>
              <a:t>POSIX </a:t>
            </a:r>
            <a:r>
              <a:rPr kumimoji="1" lang="zh-CN" altLang="en-US" sz="1200" b="0" i="0" kern="1200" dirty="0">
                <a:solidFill>
                  <a:schemeClr val="tx1"/>
                </a:solidFill>
                <a:effectLst/>
                <a:latin typeface="Times New Roman" pitchFamily="18" charset="0"/>
                <a:ea typeface="宋体" pitchFamily="2" charset="-122"/>
                <a:cs typeface="+mn-cs"/>
              </a:rPr>
              <a:t>消息队列的文件系统。在同一个 </a:t>
            </a:r>
            <a:r>
              <a:rPr kumimoji="1" lang="en" altLang="zh-CN" sz="1200" b="0" i="0" kern="1200" dirty="0">
                <a:solidFill>
                  <a:schemeClr val="tx1"/>
                </a:solidFill>
                <a:effectLst/>
                <a:latin typeface="Times New Roman" pitchFamily="18" charset="0"/>
                <a:ea typeface="宋体" pitchFamily="2" charset="-122"/>
                <a:cs typeface="+mn-cs"/>
              </a:rPr>
              <a:t>IPC namespace </a:t>
            </a:r>
            <a:r>
              <a:rPr kumimoji="1" lang="zh-CN" altLang="en-US" sz="1200" b="0" i="0" kern="1200" dirty="0">
                <a:solidFill>
                  <a:schemeClr val="tx1"/>
                </a:solidFill>
                <a:effectLst/>
                <a:latin typeface="Times New Roman" pitchFamily="18" charset="0"/>
                <a:ea typeface="宋体" pitchFamily="2" charset="-122"/>
                <a:cs typeface="+mn-cs"/>
              </a:rPr>
              <a:t>下的进程彼此可见，而与其他的 </a:t>
            </a:r>
            <a:r>
              <a:rPr kumimoji="1" lang="en" altLang="zh-CN" sz="1200" b="0" i="0" kern="1200" dirty="0">
                <a:solidFill>
                  <a:schemeClr val="tx1"/>
                </a:solidFill>
                <a:effectLst/>
                <a:latin typeface="Times New Roman" pitchFamily="18" charset="0"/>
                <a:ea typeface="宋体" pitchFamily="2" charset="-122"/>
                <a:cs typeface="+mn-cs"/>
              </a:rPr>
              <a:t>IPC namespace </a:t>
            </a:r>
            <a:r>
              <a:rPr kumimoji="1" lang="zh-CN" altLang="en-US" sz="1200" b="0" i="0" kern="1200" dirty="0">
                <a:solidFill>
                  <a:schemeClr val="tx1"/>
                </a:solidFill>
                <a:effectLst/>
                <a:latin typeface="Times New Roman" pitchFamily="18" charset="0"/>
                <a:ea typeface="宋体" pitchFamily="2" charset="-122"/>
                <a:cs typeface="+mn-cs"/>
              </a:rPr>
              <a:t>下的进程则互相不可见。</a:t>
            </a:r>
            <a:endParaRPr kumimoji="1" lang="en-US" altLang="zh-CN" sz="1200" b="0" i="0" kern="1200" dirty="0">
              <a:solidFill>
                <a:schemeClr val="tx1"/>
              </a:solidFill>
              <a:effectLst/>
              <a:latin typeface="Times New Roman" pitchFamily="18" charset="0"/>
              <a:ea typeface="宋体" pitchFamily="2" charset="-122"/>
              <a:cs typeface="+mn-cs"/>
            </a:endParaRPr>
          </a:p>
          <a:p>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当子进程和父进程都被创建之后，在子进程中通过</a:t>
            </a:r>
            <a:r>
              <a:rPr lang="en" altLang="zh-CN" dirty="0" err="1"/>
              <a:t>ipcmk</a:t>
            </a:r>
            <a:r>
              <a:rPr lang="en" altLang="zh-CN" dirty="0"/>
              <a:t> -Q</a:t>
            </a:r>
            <a:r>
              <a:rPr kumimoji="1" lang="zh-CN" altLang="en-US" sz="1200" b="0" i="0" kern="1200" dirty="0">
                <a:solidFill>
                  <a:schemeClr val="tx1"/>
                </a:solidFill>
                <a:effectLst/>
                <a:latin typeface="Times New Roman" pitchFamily="18" charset="0"/>
                <a:ea typeface="宋体" pitchFamily="2" charset="-122"/>
                <a:cs typeface="+mn-cs"/>
              </a:rPr>
              <a:t>命令创建的消息队列不会在宿主机上被发现，而在宿主机上创建的也不会被子进程发现。</a:t>
            </a:r>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14</a:t>
            </a:fld>
            <a:endParaRPr lang="en-US" altLang="zh-CN"/>
          </a:p>
        </p:txBody>
      </p:sp>
    </p:spTree>
    <p:extLst>
      <p:ext uri="{BB962C8B-B14F-4D97-AF65-F5344CB8AC3E}">
        <p14:creationId xmlns:p14="http://schemas.microsoft.com/office/powerpoint/2010/main" val="2594415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en" altLang="zh-CN" sz="1200" b="0" i="0" kern="1200" dirty="0">
                <a:solidFill>
                  <a:schemeClr val="tx1"/>
                </a:solidFill>
                <a:effectLst/>
                <a:latin typeface="Times New Roman" pitchFamily="18" charset="0"/>
                <a:ea typeface="宋体" pitchFamily="2" charset="-122"/>
                <a:cs typeface="+mn-cs"/>
              </a:rPr>
              <a:t>ID namespace </a:t>
            </a:r>
            <a:r>
              <a:rPr kumimoji="1" lang="zh-CN" altLang="en-US" sz="1200" b="0" i="0" kern="1200" dirty="0">
                <a:solidFill>
                  <a:schemeClr val="tx1"/>
                </a:solidFill>
                <a:effectLst/>
                <a:latin typeface="Times New Roman" pitchFamily="18" charset="0"/>
                <a:ea typeface="宋体" pitchFamily="2" charset="-122"/>
                <a:cs typeface="+mn-cs"/>
              </a:rPr>
              <a:t>隔离非常实用，它对进程 </a:t>
            </a:r>
            <a:r>
              <a:rPr kumimoji="1" lang="en" altLang="zh-CN" sz="1200" b="0" i="0" kern="1200" dirty="0">
                <a:solidFill>
                  <a:schemeClr val="tx1"/>
                </a:solidFill>
                <a:effectLst/>
                <a:latin typeface="Times New Roman" pitchFamily="18" charset="0"/>
                <a:ea typeface="宋体" pitchFamily="2" charset="-122"/>
                <a:cs typeface="+mn-cs"/>
              </a:rPr>
              <a:t>PID </a:t>
            </a:r>
            <a:r>
              <a:rPr kumimoji="1" lang="zh-CN" altLang="en-US" sz="1200" b="0" i="0" kern="1200" dirty="0">
                <a:solidFill>
                  <a:schemeClr val="tx1"/>
                </a:solidFill>
                <a:effectLst/>
                <a:latin typeface="Times New Roman" pitchFamily="18" charset="0"/>
                <a:ea typeface="宋体" pitchFamily="2" charset="-122"/>
                <a:cs typeface="+mn-cs"/>
              </a:rPr>
              <a:t>重新标号，即两个不同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下的进程可以有同一个 </a:t>
            </a:r>
            <a:r>
              <a:rPr kumimoji="1" lang="en" altLang="zh-CN" sz="1200" b="0" i="0" kern="1200" dirty="0">
                <a:solidFill>
                  <a:schemeClr val="tx1"/>
                </a:solidFill>
                <a:effectLst/>
                <a:latin typeface="Times New Roman" pitchFamily="18" charset="0"/>
                <a:ea typeface="宋体" pitchFamily="2" charset="-122"/>
                <a:cs typeface="+mn-cs"/>
              </a:rPr>
              <a:t>PID</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每个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都有自己的计数程序。内核为所有的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维护了一个树状结构，最顶层的是系统初始时创建的，我们称之为 </a:t>
            </a:r>
            <a:r>
              <a:rPr kumimoji="1" lang="en" altLang="zh-CN" sz="1200" b="0" i="0" kern="1200" dirty="0">
                <a:solidFill>
                  <a:schemeClr val="tx1"/>
                </a:solidFill>
                <a:effectLst/>
                <a:latin typeface="Times New Roman" pitchFamily="18" charset="0"/>
                <a:ea typeface="宋体" pitchFamily="2" charset="-122"/>
                <a:cs typeface="+mn-cs"/>
              </a:rPr>
              <a:t>root namespace</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他创建的新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就称之为 </a:t>
            </a:r>
            <a:r>
              <a:rPr kumimoji="1" lang="en" altLang="zh-CN" sz="1200" b="0" i="0" kern="1200" dirty="0">
                <a:solidFill>
                  <a:schemeClr val="tx1"/>
                </a:solidFill>
                <a:effectLst/>
                <a:latin typeface="Times New Roman" pitchFamily="18" charset="0"/>
                <a:ea typeface="宋体" pitchFamily="2" charset="-122"/>
                <a:cs typeface="+mn-cs"/>
              </a:rPr>
              <a:t>child namespace</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树的子节点），而原先的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就是新创建的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的 </a:t>
            </a:r>
            <a:r>
              <a:rPr kumimoji="1" lang="en" altLang="zh-CN" sz="1200" b="0" i="0" kern="1200" dirty="0">
                <a:solidFill>
                  <a:schemeClr val="tx1"/>
                </a:solidFill>
                <a:effectLst/>
                <a:latin typeface="Times New Roman" pitchFamily="18" charset="0"/>
                <a:ea typeface="宋体" pitchFamily="2" charset="-122"/>
                <a:cs typeface="+mn-cs"/>
              </a:rPr>
              <a:t>parent namespace</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树的父节点）。通过这种方式，不同的 </a:t>
            </a:r>
            <a:r>
              <a:rPr kumimoji="1" lang="en" altLang="zh-CN" sz="1200" b="0" i="0" kern="1200" dirty="0">
                <a:solidFill>
                  <a:schemeClr val="tx1"/>
                </a:solidFill>
                <a:effectLst/>
                <a:latin typeface="Times New Roman" pitchFamily="18" charset="0"/>
                <a:ea typeface="宋体" pitchFamily="2" charset="-122"/>
                <a:cs typeface="+mn-cs"/>
              </a:rPr>
              <a:t>PID namespaces </a:t>
            </a:r>
            <a:r>
              <a:rPr kumimoji="1" lang="zh-CN" altLang="en-US" sz="1200" b="0" i="0" kern="1200" dirty="0">
                <a:solidFill>
                  <a:schemeClr val="tx1"/>
                </a:solidFill>
                <a:effectLst/>
                <a:latin typeface="Times New Roman" pitchFamily="18" charset="0"/>
                <a:ea typeface="宋体" pitchFamily="2" charset="-122"/>
                <a:cs typeface="+mn-cs"/>
              </a:rPr>
              <a:t>会形成一个等级体系。所属的父节点可以看到子节点中的进程，并可以通过信号等方式对子节点中的进程产生影响。反过来，子节点不能看到父节点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中的任何内容。</a:t>
            </a:r>
            <a:endParaRPr kumimoji="1" lang="en-US" altLang="zh-CN" sz="1200" b="0" i="0" kern="1200" dirty="0">
              <a:solidFill>
                <a:schemeClr val="tx1"/>
              </a:solidFill>
              <a:effectLst/>
              <a:latin typeface="Times New Roman" pitchFamily="18" charset="0"/>
              <a:ea typeface="宋体" pitchFamily="2" charset="-122"/>
              <a:cs typeface="+mn-cs"/>
            </a:endParaRPr>
          </a:p>
          <a:p>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每个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中的第一个进程“</a:t>
            </a:r>
            <a:r>
              <a:rPr kumimoji="1" lang="en" altLang="zh-CN" sz="1200" b="0" i="0" kern="1200" dirty="0">
                <a:solidFill>
                  <a:schemeClr val="tx1"/>
                </a:solidFill>
                <a:effectLst/>
                <a:latin typeface="Times New Roman" pitchFamily="18" charset="0"/>
                <a:ea typeface="宋体" pitchFamily="2" charset="-122"/>
                <a:cs typeface="+mn-cs"/>
              </a:rPr>
              <a:t>PID 1“</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都会像传统 </a:t>
            </a:r>
            <a:r>
              <a:rPr kumimoji="1" lang="en" altLang="zh-CN" sz="1200" b="0" i="0" kern="1200" dirty="0">
                <a:solidFill>
                  <a:schemeClr val="tx1"/>
                </a:solidFill>
                <a:effectLst/>
                <a:latin typeface="Times New Roman" pitchFamily="18" charset="0"/>
                <a:ea typeface="宋体" pitchFamily="2" charset="-122"/>
                <a:cs typeface="+mn-cs"/>
              </a:rPr>
              <a:t>Linux </a:t>
            </a:r>
            <a:r>
              <a:rPr kumimoji="1" lang="zh-CN" altLang="en-US" sz="1200" b="0" i="0" kern="1200" dirty="0">
                <a:solidFill>
                  <a:schemeClr val="tx1"/>
                </a:solidFill>
                <a:effectLst/>
                <a:latin typeface="Times New Roman" pitchFamily="18" charset="0"/>
                <a:ea typeface="宋体" pitchFamily="2" charset="-122"/>
                <a:cs typeface="+mn-cs"/>
              </a:rPr>
              <a:t>中的 </a:t>
            </a:r>
            <a:r>
              <a:rPr kumimoji="1" lang="en" altLang="zh-CN" sz="1200" b="0" i="0" kern="1200" dirty="0" err="1">
                <a:solidFill>
                  <a:schemeClr val="tx1"/>
                </a:solidFill>
                <a:effectLst/>
                <a:latin typeface="Times New Roman" pitchFamily="18" charset="0"/>
                <a:ea typeface="宋体" pitchFamily="2" charset="-122"/>
                <a:cs typeface="+mn-cs"/>
              </a:rPr>
              <a:t>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进程一样拥有特权，起特殊作用。</a:t>
            </a:r>
          </a:p>
          <a:p>
            <a:r>
              <a:rPr kumimoji="1" lang="zh-CN" altLang="en-US" sz="1200" b="0" i="0" kern="1200" dirty="0">
                <a:solidFill>
                  <a:schemeClr val="tx1"/>
                </a:solidFill>
                <a:effectLst/>
                <a:latin typeface="Times New Roman" pitchFamily="18" charset="0"/>
                <a:ea typeface="宋体" pitchFamily="2" charset="-122"/>
                <a:cs typeface="+mn-cs"/>
              </a:rPr>
              <a:t>一个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中的进程，不可能通过 </a:t>
            </a:r>
            <a:r>
              <a:rPr kumimoji="1" lang="en" altLang="zh-CN" sz="1200" b="0" i="0" kern="1200" dirty="0">
                <a:solidFill>
                  <a:schemeClr val="tx1"/>
                </a:solidFill>
                <a:effectLst/>
                <a:latin typeface="Times New Roman" pitchFamily="18" charset="0"/>
                <a:ea typeface="宋体" pitchFamily="2" charset="-122"/>
                <a:cs typeface="+mn-cs"/>
              </a:rPr>
              <a:t>kill </a:t>
            </a:r>
            <a:r>
              <a:rPr kumimoji="1" lang="zh-CN" altLang="en-US" sz="1200" b="0" i="0" kern="1200" dirty="0">
                <a:solidFill>
                  <a:schemeClr val="tx1"/>
                </a:solidFill>
                <a:effectLst/>
                <a:latin typeface="Times New Roman" pitchFamily="18" charset="0"/>
                <a:ea typeface="宋体" pitchFamily="2" charset="-122"/>
                <a:cs typeface="+mn-cs"/>
              </a:rPr>
              <a:t>或 </a:t>
            </a:r>
            <a:r>
              <a:rPr kumimoji="1" lang="en" altLang="zh-CN" sz="1200" b="0" i="0" kern="1200" dirty="0" err="1">
                <a:solidFill>
                  <a:schemeClr val="tx1"/>
                </a:solidFill>
                <a:effectLst/>
                <a:latin typeface="Times New Roman" pitchFamily="18" charset="0"/>
                <a:ea typeface="宋体" pitchFamily="2" charset="-122"/>
                <a:cs typeface="+mn-cs"/>
              </a:rPr>
              <a:t>ptrace</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影响父节点或者兄弟节点中的进程，因为其他节点的 </a:t>
            </a:r>
            <a:r>
              <a:rPr kumimoji="1" lang="en" altLang="zh-CN" sz="1200" b="0" i="0" kern="1200" dirty="0">
                <a:solidFill>
                  <a:schemeClr val="tx1"/>
                </a:solidFill>
                <a:effectLst/>
                <a:latin typeface="Times New Roman" pitchFamily="18" charset="0"/>
                <a:ea typeface="宋体" pitchFamily="2" charset="-122"/>
                <a:cs typeface="+mn-cs"/>
              </a:rPr>
              <a:t>PID </a:t>
            </a:r>
            <a:r>
              <a:rPr kumimoji="1" lang="zh-CN" altLang="en-US" sz="1200" b="0" i="0" kern="1200" dirty="0">
                <a:solidFill>
                  <a:schemeClr val="tx1"/>
                </a:solidFill>
                <a:effectLst/>
                <a:latin typeface="Times New Roman" pitchFamily="18" charset="0"/>
                <a:ea typeface="宋体" pitchFamily="2" charset="-122"/>
                <a:cs typeface="+mn-cs"/>
              </a:rPr>
              <a:t>在这个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中没有任何意义。</a:t>
            </a:r>
          </a:p>
          <a:p>
            <a:r>
              <a:rPr kumimoji="1" lang="zh-CN" altLang="en-US" sz="1200" b="0" i="0" kern="1200" dirty="0">
                <a:solidFill>
                  <a:schemeClr val="tx1"/>
                </a:solidFill>
                <a:effectLst/>
                <a:latin typeface="Times New Roman" pitchFamily="18" charset="0"/>
                <a:ea typeface="宋体" pitchFamily="2" charset="-122"/>
                <a:cs typeface="+mn-cs"/>
              </a:rPr>
              <a:t>如果你在新的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中重新挂载 </a:t>
            </a:r>
            <a:r>
              <a:rPr kumimoji="1" lang="en-US" altLang="zh-C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proc </a:t>
            </a:r>
            <a:r>
              <a:rPr kumimoji="1" lang="zh-CN" altLang="en-US" sz="1200" b="0" i="0" kern="1200" dirty="0">
                <a:solidFill>
                  <a:schemeClr val="tx1"/>
                </a:solidFill>
                <a:effectLst/>
                <a:latin typeface="Times New Roman" pitchFamily="18" charset="0"/>
                <a:ea typeface="宋体" pitchFamily="2" charset="-122"/>
                <a:cs typeface="+mn-cs"/>
              </a:rPr>
              <a:t>文件系统，会发现其下只显示同属一个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中的其他进程。</a:t>
            </a:r>
          </a:p>
          <a:p>
            <a:r>
              <a:rPr kumimoji="1" lang="zh-CN" altLang="en-US" sz="1200" b="0" i="0" kern="1200" dirty="0">
                <a:solidFill>
                  <a:schemeClr val="tx1"/>
                </a:solidFill>
                <a:effectLst/>
                <a:latin typeface="Times New Roman" pitchFamily="18" charset="0"/>
                <a:ea typeface="宋体" pitchFamily="2" charset="-122"/>
                <a:cs typeface="+mn-cs"/>
              </a:rPr>
              <a:t>在 </a:t>
            </a:r>
            <a:r>
              <a:rPr kumimoji="1" lang="en" altLang="zh-CN" sz="1200" b="0" i="0" kern="1200" dirty="0">
                <a:solidFill>
                  <a:schemeClr val="tx1"/>
                </a:solidFill>
                <a:effectLst/>
                <a:latin typeface="Times New Roman" pitchFamily="18" charset="0"/>
                <a:ea typeface="宋体" pitchFamily="2" charset="-122"/>
                <a:cs typeface="+mn-cs"/>
              </a:rPr>
              <a:t>root namespace </a:t>
            </a:r>
            <a:r>
              <a:rPr kumimoji="1" lang="zh-CN" altLang="en-US" sz="1200" b="0" i="0" kern="1200" dirty="0">
                <a:solidFill>
                  <a:schemeClr val="tx1"/>
                </a:solidFill>
                <a:effectLst/>
                <a:latin typeface="Times New Roman" pitchFamily="18" charset="0"/>
                <a:ea typeface="宋体" pitchFamily="2" charset="-122"/>
                <a:cs typeface="+mn-cs"/>
              </a:rPr>
              <a:t>中可以看到所有的进程，并且递归包含所有子节点中的进程。</a:t>
            </a:r>
          </a:p>
          <a:p>
            <a:r>
              <a:rPr kumimoji="1" lang="zh-CN" altLang="en-US" sz="1200" b="0" i="0" kern="1200" dirty="0">
                <a:solidFill>
                  <a:schemeClr val="tx1"/>
                </a:solidFill>
                <a:effectLst/>
                <a:latin typeface="Times New Roman" pitchFamily="18" charset="0"/>
                <a:ea typeface="宋体" pitchFamily="2" charset="-122"/>
                <a:cs typeface="+mn-cs"/>
              </a:rPr>
              <a:t>到这里，可能你已经联想到一种在外部监控 </a:t>
            </a:r>
            <a:r>
              <a:rPr kumimoji="1" lang="en" altLang="zh-CN" sz="1200" b="0" i="0" kern="1200" dirty="0">
                <a:solidFill>
                  <a:schemeClr val="tx1"/>
                </a:solidFill>
                <a:effectLst/>
                <a:latin typeface="Times New Roman" pitchFamily="18" charset="0"/>
                <a:ea typeface="宋体" pitchFamily="2" charset="-122"/>
                <a:cs typeface="+mn-cs"/>
              </a:rPr>
              <a:t>Docker </a:t>
            </a:r>
            <a:r>
              <a:rPr kumimoji="1" lang="zh-CN" altLang="en-US" sz="1200" b="0" i="0" kern="1200" dirty="0">
                <a:solidFill>
                  <a:schemeClr val="tx1"/>
                </a:solidFill>
                <a:effectLst/>
                <a:latin typeface="Times New Roman" pitchFamily="18" charset="0"/>
                <a:ea typeface="宋体" pitchFamily="2" charset="-122"/>
                <a:cs typeface="+mn-cs"/>
              </a:rPr>
              <a:t>中运行程序的方法了，就是监控 </a:t>
            </a:r>
            <a:r>
              <a:rPr kumimoji="1" lang="en" altLang="zh-CN" sz="1200" b="0" i="0" kern="1200" dirty="0">
                <a:solidFill>
                  <a:schemeClr val="tx1"/>
                </a:solidFill>
                <a:effectLst/>
                <a:latin typeface="Times New Roman" pitchFamily="18" charset="0"/>
                <a:ea typeface="宋体" pitchFamily="2" charset="-122"/>
                <a:cs typeface="+mn-cs"/>
              </a:rPr>
              <a:t>Docker Daemon </a:t>
            </a:r>
            <a:r>
              <a:rPr kumimoji="1" lang="zh-CN" altLang="en-US" sz="1200" b="0" i="0" kern="1200" dirty="0">
                <a:solidFill>
                  <a:schemeClr val="tx1"/>
                </a:solidFill>
                <a:effectLst/>
                <a:latin typeface="Times New Roman" pitchFamily="18" charset="0"/>
                <a:ea typeface="宋体" pitchFamily="2" charset="-122"/>
                <a:cs typeface="+mn-cs"/>
              </a:rPr>
              <a:t>所在的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下的所有进程即其子进程，再进行删选即可。</a:t>
            </a:r>
          </a:p>
          <a:p>
            <a:endParaRPr kumimoji="1" lang="en-US" altLang="zh-CN" sz="1200" b="0" i="0" kern="1200" dirty="0">
              <a:solidFill>
                <a:schemeClr val="tx1"/>
              </a:solidFill>
              <a:effectLst/>
              <a:latin typeface="Times New Roman" pitchFamily="18" charset="0"/>
              <a:ea typeface="宋体" pitchFamily="2" charset="-122"/>
              <a:cs typeface="+mn-cs"/>
            </a:endParaRPr>
          </a:p>
          <a:p>
            <a:endParaRPr kumimoji="1" lang="en-US" altLang="zh-CN" sz="1200" b="0" i="0" kern="1200" dirty="0">
              <a:solidFill>
                <a:schemeClr val="tx1"/>
              </a:solidFill>
              <a:effectLst/>
              <a:latin typeface="Times New Roman" pitchFamily="18" charset="0"/>
              <a:ea typeface="宋体" pitchFamily="2" charset="-122"/>
              <a:cs typeface="+mn-cs"/>
            </a:endParaRPr>
          </a:p>
          <a:p>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15</a:t>
            </a:fld>
            <a:endParaRPr lang="en-US" altLang="zh-CN"/>
          </a:p>
        </p:txBody>
      </p:sp>
    </p:spTree>
    <p:extLst>
      <p:ext uri="{BB962C8B-B14F-4D97-AF65-F5344CB8AC3E}">
        <p14:creationId xmlns:p14="http://schemas.microsoft.com/office/powerpoint/2010/main" val="112617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21450FFE-330D-AF4F-9625-217F23C097E6}"/>
              </a:ext>
            </a:extLst>
          </p:cNvPr>
          <p:cNvSpPr>
            <a:spLocks noGrp="1" noRot="1" noChangeAspect="1" noTextEdit="1"/>
          </p:cNvSpPr>
          <p:nvPr>
            <p:ph type="sldImg"/>
          </p:nvPr>
        </p:nvSpPr>
        <p:spPr bwMode="auto">
          <a:xfrm>
            <a:off x="930275" y="741363"/>
            <a:ext cx="4937125"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a:extLst>
              <a:ext uri="{FF2B5EF4-FFF2-40B4-BE49-F238E27FC236}">
                <a16:creationId xmlns:a16="http://schemas.microsoft.com/office/drawing/2014/main" id="{802AAC61-7EFB-B943-A01B-53A5341728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a:t>不同的层次之间，命名是可以重复的。</a:t>
            </a:r>
          </a:p>
        </p:txBody>
      </p:sp>
      <p:sp>
        <p:nvSpPr>
          <p:cNvPr id="28676" name="灯片编号占位符 3">
            <a:extLst>
              <a:ext uri="{FF2B5EF4-FFF2-40B4-BE49-F238E27FC236}">
                <a16:creationId xmlns:a16="http://schemas.microsoft.com/office/drawing/2014/main" id="{BE506E08-E727-0747-95EA-E5EF3081AD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00BEE4-3B9C-384C-98A8-9ED89A1D9480}" type="slidenum">
              <a:rPr lang="zh-CN" altLang="en-US">
                <a:latin typeface="Calibri" panose="020F0502020204030204" pitchFamily="34" charset="0"/>
              </a:rPr>
              <a:pPr/>
              <a:t>16</a:t>
            </a:fld>
            <a:endParaRPr lang="zh-CN" altLang="en-US">
              <a:latin typeface="Calibri" panose="020F0502020204030204" pitchFamily="34" charset="0"/>
            </a:endParaRPr>
          </a:p>
        </p:txBody>
      </p:sp>
    </p:spTree>
    <p:extLst>
      <p:ext uri="{BB962C8B-B14F-4D97-AF65-F5344CB8AC3E}">
        <p14:creationId xmlns:p14="http://schemas.microsoft.com/office/powerpoint/2010/main" val="1548914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178FEA0E-66B9-5641-9ABB-EEF2EAA5401A}"/>
              </a:ext>
            </a:extLst>
          </p:cNvPr>
          <p:cNvSpPr>
            <a:spLocks noGrp="1" noRot="1" noChangeAspect="1" noTextEdit="1"/>
          </p:cNvSpPr>
          <p:nvPr>
            <p:ph type="sldImg"/>
          </p:nvPr>
        </p:nvSpPr>
        <p:spPr bwMode="auto">
          <a:xfrm>
            <a:off x="930275" y="741363"/>
            <a:ext cx="4937125"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ABB07D50-C21B-2B4A-B7C6-C46A42DAC9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dirty="0"/>
              <a:t>子命名空间会复制一些父命名空间的数据，且进程必须是父命名空间的子集。</a:t>
            </a:r>
          </a:p>
        </p:txBody>
      </p:sp>
      <p:sp>
        <p:nvSpPr>
          <p:cNvPr id="26628" name="灯片编号占位符 3">
            <a:extLst>
              <a:ext uri="{FF2B5EF4-FFF2-40B4-BE49-F238E27FC236}">
                <a16:creationId xmlns:a16="http://schemas.microsoft.com/office/drawing/2014/main" id="{C9B6DAC5-0CF9-7944-9F9F-6A1C3B7D11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720E15-3DF3-9743-AD3B-EAF563476C02}" type="slidenum">
              <a:rPr lang="zh-CN" altLang="en-US">
                <a:latin typeface="Calibri" panose="020F0502020204030204" pitchFamily="34" charset="0"/>
              </a:rPr>
              <a:pPr/>
              <a:t>17</a:t>
            </a:fld>
            <a:endParaRPr lang="zh-CN" altLang="en-US">
              <a:latin typeface="Calibri" panose="020F0502020204030204" pitchFamily="34" charset="0"/>
            </a:endParaRPr>
          </a:p>
        </p:txBody>
      </p:sp>
    </p:spTree>
    <p:extLst>
      <p:ext uri="{BB962C8B-B14F-4D97-AF65-F5344CB8AC3E}">
        <p14:creationId xmlns:p14="http://schemas.microsoft.com/office/powerpoint/2010/main" val="3769007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en" altLang="zh-CN" dirty="0">
                <a:hlinkClick r:id="rId3"/>
              </a:rPr>
              <a:t>https://www.infoq.cn/article/docker-kernel-knowledge-namespace-resource-isolation</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当我们新建一个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时，默认启动的进程 </a:t>
            </a:r>
            <a:r>
              <a:rPr kumimoji="1" lang="en" altLang="zh-CN" sz="1200" b="0" i="0" kern="1200" dirty="0">
                <a:solidFill>
                  <a:schemeClr val="tx1"/>
                </a:solidFill>
                <a:effectLst/>
                <a:latin typeface="Times New Roman" pitchFamily="18" charset="0"/>
                <a:ea typeface="宋体" pitchFamily="2" charset="-122"/>
                <a:cs typeface="+mn-cs"/>
              </a:rPr>
              <a:t>PID </a:t>
            </a:r>
            <a:r>
              <a:rPr kumimoji="1" lang="zh-CN" altLang="en-US" sz="1200" b="0" i="0" kern="1200" dirty="0">
                <a:solidFill>
                  <a:schemeClr val="tx1"/>
                </a:solidFill>
                <a:effectLst/>
                <a:latin typeface="Times New Roman" pitchFamily="18" charset="0"/>
                <a:ea typeface="宋体" pitchFamily="2" charset="-122"/>
                <a:cs typeface="+mn-cs"/>
              </a:rPr>
              <a:t>为 </a:t>
            </a:r>
            <a:r>
              <a:rPr kumimoji="1" lang="en-US" altLang="zh-CN" sz="1200" b="0" i="0" kern="1200" dirty="0">
                <a:solidFill>
                  <a:schemeClr val="tx1"/>
                </a:solidFill>
                <a:effectLst/>
                <a:latin typeface="Times New Roman" pitchFamily="18" charset="0"/>
                <a:ea typeface="宋体" pitchFamily="2" charset="-122"/>
                <a:cs typeface="+mn-cs"/>
              </a:rPr>
              <a:t>1</a:t>
            </a:r>
            <a:r>
              <a:rPr kumimoji="1" lang="zh-CN" altLang="en-US" sz="1200" b="0" i="0" kern="1200" dirty="0">
                <a:solidFill>
                  <a:schemeClr val="tx1"/>
                </a:solidFill>
                <a:effectLst/>
                <a:latin typeface="Times New Roman" pitchFamily="18" charset="0"/>
                <a:ea typeface="宋体" pitchFamily="2" charset="-122"/>
                <a:cs typeface="+mn-cs"/>
              </a:rPr>
              <a:t>。我们知道，在传统的 </a:t>
            </a:r>
            <a:r>
              <a:rPr kumimoji="1" lang="en" altLang="zh-CN" sz="1200" b="0" i="0" kern="1200" dirty="0">
                <a:solidFill>
                  <a:schemeClr val="tx1"/>
                </a:solidFill>
                <a:effectLst/>
                <a:latin typeface="Times New Roman" pitchFamily="18" charset="0"/>
                <a:ea typeface="宋体" pitchFamily="2" charset="-122"/>
                <a:cs typeface="+mn-cs"/>
              </a:rPr>
              <a:t>UNIX </a:t>
            </a:r>
            <a:r>
              <a:rPr kumimoji="1" lang="zh-CN" altLang="en-US" sz="1200" b="0" i="0" kern="1200" dirty="0">
                <a:solidFill>
                  <a:schemeClr val="tx1"/>
                </a:solidFill>
                <a:effectLst/>
                <a:latin typeface="Times New Roman" pitchFamily="18" charset="0"/>
                <a:ea typeface="宋体" pitchFamily="2" charset="-122"/>
                <a:cs typeface="+mn-cs"/>
              </a:rPr>
              <a:t>系统中，</a:t>
            </a:r>
            <a:r>
              <a:rPr kumimoji="1" lang="en" altLang="zh-CN" sz="1200" b="0" i="0" kern="1200" dirty="0">
                <a:solidFill>
                  <a:schemeClr val="tx1"/>
                </a:solidFill>
                <a:effectLst/>
                <a:latin typeface="Times New Roman" pitchFamily="18" charset="0"/>
                <a:ea typeface="宋体" pitchFamily="2" charset="-122"/>
                <a:cs typeface="+mn-cs"/>
              </a:rPr>
              <a:t>PID </a:t>
            </a:r>
            <a:r>
              <a:rPr kumimoji="1" lang="zh-CN" altLang="en-US" sz="1200" b="0" i="0" kern="1200" dirty="0">
                <a:solidFill>
                  <a:schemeClr val="tx1"/>
                </a:solidFill>
                <a:effectLst/>
                <a:latin typeface="Times New Roman" pitchFamily="18" charset="0"/>
                <a:ea typeface="宋体" pitchFamily="2" charset="-122"/>
                <a:cs typeface="+mn-cs"/>
              </a:rPr>
              <a:t>为 </a:t>
            </a:r>
            <a:r>
              <a:rPr kumimoji="1" lang="en-US" altLang="zh-CN" sz="1200" b="0" i="0" kern="1200" dirty="0">
                <a:solidFill>
                  <a:schemeClr val="tx1"/>
                </a:solidFill>
                <a:effectLst/>
                <a:latin typeface="Times New Roman" pitchFamily="18" charset="0"/>
                <a:ea typeface="宋体" pitchFamily="2" charset="-122"/>
                <a:cs typeface="+mn-cs"/>
              </a:rPr>
              <a:t>1 </a:t>
            </a:r>
            <a:r>
              <a:rPr kumimoji="1" lang="zh-CN" altLang="en-US" sz="1200" b="0" i="0" kern="1200" dirty="0">
                <a:solidFill>
                  <a:schemeClr val="tx1"/>
                </a:solidFill>
                <a:effectLst/>
                <a:latin typeface="Times New Roman" pitchFamily="18" charset="0"/>
                <a:ea typeface="宋体" pitchFamily="2" charset="-122"/>
                <a:cs typeface="+mn-cs"/>
              </a:rPr>
              <a:t>的进程是 </a:t>
            </a:r>
            <a:r>
              <a:rPr kumimoji="1" lang="en" altLang="zh-CN" sz="1200" b="0" i="0" kern="1200" dirty="0" err="1">
                <a:solidFill>
                  <a:schemeClr val="tx1"/>
                </a:solidFill>
                <a:effectLst/>
                <a:latin typeface="Times New Roman" pitchFamily="18" charset="0"/>
                <a:ea typeface="宋体" pitchFamily="2" charset="-122"/>
                <a:cs typeface="+mn-cs"/>
              </a:rPr>
              <a:t>init</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地位非常特殊。他作为所有进程的父进程，维护一张进程表，不断检查进程的状态，一旦有某个子进程因为程序错误成为了“孤儿”进程，</a:t>
            </a:r>
            <a:r>
              <a:rPr kumimoji="1" lang="en" altLang="zh-CN" sz="1200" b="0" i="0" kern="1200" dirty="0" err="1">
                <a:solidFill>
                  <a:schemeClr val="tx1"/>
                </a:solidFill>
                <a:effectLst/>
                <a:latin typeface="Times New Roman" pitchFamily="18" charset="0"/>
                <a:ea typeface="宋体" pitchFamily="2" charset="-122"/>
                <a:cs typeface="+mn-cs"/>
              </a:rPr>
              <a:t>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就会负责回收资源并结束这个子进程。所以在你要实现的容器中，启动的第一个进程也需要实现类似 </a:t>
            </a:r>
            <a:r>
              <a:rPr kumimoji="1" lang="en" altLang="zh-CN" sz="1200" b="0" i="0" kern="1200" dirty="0" err="1">
                <a:solidFill>
                  <a:schemeClr val="tx1"/>
                </a:solidFill>
                <a:effectLst/>
                <a:latin typeface="Times New Roman" pitchFamily="18" charset="0"/>
                <a:ea typeface="宋体" pitchFamily="2" charset="-122"/>
                <a:cs typeface="+mn-cs"/>
              </a:rPr>
              <a:t>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的功能，维护所有后续启动进程的运行状态。</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明白了内核设计的良苦用心。</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维护这样一个树状结构，非常有利于系统的资源监控与回收。</a:t>
            </a:r>
            <a:r>
              <a:rPr kumimoji="1" lang="en" altLang="zh-CN" sz="1200" b="0" i="0" kern="1200" dirty="0">
                <a:solidFill>
                  <a:schemeClr val="tx1"/>
                </a:solidFill>
                <a:effectLst/>
                <a:latin typeface="Times New Roman" pitchFamily="18" charset="0"/>
                <a:ea typeface="宋体" pitchFamily="2" charset="-122"/>
                <a:cs typeface="+mn-cs"/>
              </a:rPr>
              <a:t>Docker </a:t>
            </a:r>
            <a:r>
              <a:rPr kumimoji="1" lang="zh-CN" altLang="en-US" sz="1200" b="0" i="0" kern="1200" dirty="0">
                <a:solidFill>
                  <a:schemeClr val="tx1"/>
                </a:solidFill>
                <a:effectLst/>
                <a:latin typeface="Times New Roman" pitchFamily="18" charset="0"/>
                <a:ea typeface="宋体" pitchFamily="2" charset="-122"/>
                <a:cs typeface="+mn-cs"/>
              </a:rPr>
              <a:t>启动时，第一个进程也是这样，实现了进程监控和资源回收，它就是 </a:t>
            </a:r>
            <a:r>
              <a:rPr kumimoji="1" lang="en" altLang="zh-CN" sz="1200" b="0" i="0" kern="1200" dirty="0" err="1">
                <a:solidFill>
                  <a:schemeClr val="tx1"/>
                </a:solidFill>
                <a:effectLst/>
                <a:latin typeface="Times New Roman" pitchFamily="18" charset="0"/>
                <a:ea typeface="宋体" pitchFamily="2" charset="-122"/>
                <a:cs typeface="+mn-cs"/>
              </a:rPr>
              <a:t>dockerinit</a:t>
            </a:r>
            <a:r>
              <a:rPr kumimoji="1" lang="zh-CN" altLang="en" sz="1200" b="0" i="0" kern="1200" dirty="0">
                <a:solidFill>
                  <a:schemeClr val="tx1"/>
                </a:solidFill>
                <a:effectLst/>
                <a:latin typeface="Times New Roman" pitchFamily="18" charset="0"/>
                <a:ea typeface="宋体" pitchFamily="2" charset="-122"/>
                <a:cs typeface="+mn-cs"/>
              </a:rPr>
              <a:t>。</a:t>
            </a:r>
            <a:endParaRPr kumimoji="1" lang="en-US" altLang="zh-CN" sz="1200" b="0" i="0" kern="1200" dirty="0">
              <a:solidFill>
                <a:schemeClr val="tx1"/>
              </a:solidFill>
              <a:effectLst/>
              <a:latin typeface="Times New Roman" pitchFamily="18" charset="0"/>
              <a:ea typeface="宋体" pitchFamily="2" charset="-122"/>
              <a:cs typeface="+mn-cs"/>
            </a:endParaRPr>
          </a:p>
          <a:p>
            <a:endParaRPr kumimoji="1" lang="en-US" altLang="zh-CN" sz="1200" b="0" i="0" kern="1200" dirty="0">
              <a:solidFill>
                <a:schemeClr val="tx1"/>
              </a:solidFill>
              <a:effectLst/>
              <a:latin typeface="Times New Roman" pitchFamily="18" charset="0"/>
              <a:ea typeface="宋体" pitchFamily="2" charset="-122"/>
              <a:cs typeface="+mn-cs"/>
            </a:endParaRPr>
          </a:p>
          <a:p>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中的 </a:t>
            </a:r>
            <a:r>
              <a:rPr kumimoji="1" lang="en" altLang="zh-CN" sz="1200" b="0" i="0" kern="1200" dirty="0" err="1">
                <a:solidFill>
                  <a:schemeClr val="tx1"/>
                </a:solidFill>
                <a:effectLst/>
                <a:latin typeface="Times New Roman" pitchFamily="18" charset="0"/>
                <a:ea typeface="宋体" pitchFamily="2" charset="-122"/>
                <a:cs typeface="+mn-cs"/>
              </a:rPr>
              <a:t>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进程如此特殊，自然内核也为他赋予了特权</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信号屏蔽。如果 </a:t>
            </a:r>
            <a:r>
              <a:rPr kumimoji="1" lang="en" altLang="zh-CN" sz="1200" b="0" i="0" kern="1200" dirty="0" err="1">
                <a:solidFill>
                  <a:schemeClr val="tx1"/>
                </a:solidFill>
                <a:effectLst/>
                <a:latin typeface="Times New Roman" pitchFamily="18" charset="0"/>
                <a:ea typeface="宋体" pitchFamily="2" charset="-122"/>
                <a:cs typeface="+mn-cs"/>
              </a:rPr>
              <a:t>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中没有写处理某个信号的代码逻辑，那么与 </a:t>
            </a:r>
            <a:r>
              <a:rPr kumimoji="1" lang="en" altLang="zh-CN" sz="1200" b="0" i="0" kern="1200" dirty="0" err="1">
                <a:solidFill>
                  <a:schemeClr val="tx1"/>
                </a:solidFill>
                <a:effectLst/>
                <a:latin typeface="Times New Roman" pitchFamily="18" charset="0"/>
                <a:ea typeface="宋体" pitchFamily="2" charset="-122"/>
                <a:cs typeface="+mn-cs"/>
              </a:rPr>
              <a:t>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在同一个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下的进程（即使有超级权限）发送给它的该信号都会被屏蔽。这个功能的主要作用是防止 </a:t>
            </a:r>
            <a:r>
              <a:rPr kumimoji="1" lang="en" altLang="zh-CN" sz="1200" b="0" i="0" kern="1200" dirty="0" err="1">
                <a:solidFill>
                  <a:schemeClr val="tx1"/>
                </a:solidFill>
                <a:effectLst/>
                <a:latin typeface="Times New Roman" pitchFamily="18" charset="0"/>
                <a:ea typeface="宋体" pitchFamily="2" charset="-122"/>
                <a:cs typeface="+mn-cs"/>
              </a:rPr>
              <a:t>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进程被误杀。</a:t>
            </a:r>
          </a:p>
          <a:p>
            <a:r>
              <a:rPr kumimoji="1" lang="zh-CN" altLang="en-US" sz="1200" b="0" i="0" kern="1200" dirty="0">
                <a:solidFill>
                  <a:schemeClr val="tx1"/>
                </a:solidFill>
                <a:effectLst/>
                <a:latin typeface="Times New Roman" pitchFamily="18" charset="0"/>
                <a:ea typeface="宋体" pitchFamily="2" charset="-122"/>
                <a:cs typeface="+mn-cs"/>
              </a:rPr>
              <a:t>那么其父节点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中的进程发送同样的信号会被忽略吗？父节点中的进程发送的信号，如果不是 </a:t>
            </a:r>
            <a:r>
              <a:rPr kumimoji="1" lang="en" altLang="zh-CN" sz="1200" b="0" i="0" kern="1200" dirty="0">
                <a:solidFill>
                  <a:schemeClr val="tx1"/>
                </a:solidFill>
                <a:effectLst/>
                <a:latin typeface="Times New Roman" pitchFamily="18" charset="0"/>
                <a:ea typeface="宋体" pitchFamily="2" charset="-122"/>
                <a:cs typeface="+mn-cs"/>
              </a:rPr>
              <a:t>SIGKILL</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销毁进程）或 </a:t>
            </a:r>
            <a:r>
              <a:rPr kumimoji="1" lang="en" altLang="zh-CN" sz="1200" b="0" i="0" kern="1200" dirty="0">
                <a:solidFill>
                  <a:schemeClr val="tx1"/>
                </a:solidFill>
                <a:effectLst/>
                <a:latin typeface="Times New Roman" pitchFamily="18" charset="0"/>
                <a:ea typeface="宋体" pitchFamily="2" charset="-122"/>
                <a:cs typeface="+mn-cs"/>
              </a:rPr>
              <a:t>SIGSTOP</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暂停进程）也会被忽略。但如果发送 </a:t>
            </a:r>
            <a:r>
              <a:rPr kumimoji="1" lang="en" altLang="zh-CN" sz="1200" b="0" i="0" kern="1200" dirty="0">
                <a:solidFill>
                  <a:schemeClr val="tx1"/>
                </a:solidFill>
                <a:effectLst/>
                <a:latin typeface="Times New Roman" pitchFamily="18" charset="0"/>
                <a:ea typeface="宋体" pitchFamily="2" charset="-122"/>
                <a:cs typeface="+mn-cs"/>
              </a:rPr>
              <a:t>SIGKILL </a:t>
            </a:r>
            <a:r>
              <a:rPr kumimoji="1" lang="zh-CN" altLang="en-US" sz="1200" b="0" i="0" kern="1200" dirty="0">
                <a:solidFill>
                  <a:schemeClr val="tx1"/>
                </a:solidFill>
                <a:effectLst/>
                <a:latin typeface="Times New Roman" pitchFamily="18" charset="0"/>
                <a:ea typeface="宋体" pitchFamily="2" charset="-122"/>
                <a:cs typeface="+mn-cs"/>
              </a:rPr>
              <a:t>或 </a:t>
            </a:r>
            <a:r>
              <a:rPr kumimoji="1" lang="en" altLang="zh-CN" sz="1200" b="0" i="0" kern="1200" dirty="0">
                <a:solidFill>
                  <a:schemeClr val="tx1"/>
                </a:solidFill>
                <a:effectLst/>
                <a:latin typeface="Times New Roman" pitchFamily="18" charset="0"/>
                <a:ea typeface="宋体" pitchFamily="2" charset="-122"/>
                <a:cs typeface="+mn-cs"/>
              </a:rPr>
              <a:t>SIGSTOP</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子节点的 </a:t>
            </a:r>
            <a:r>
              <a:rPr kumimoji="1" lang="en" altLang="zh-CN" sz="1200" b="0" i="0" kern="1200" dirty="0" err="1">
                <a:solidFill>
                  <a:schemeClr val="tx1"/>
                </a:solidFill>
                <a:effectLst/>
                <a:latin typeface="Times New Roman" pitchFamily="18" charset="0"/>
                <a:ea typeface="宋体" pitchFamily="2" charset="-122"/>
                <a:cs typeface="+mn-cs"/>
              </a:rPr>
              <a:t>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会强制执行（无法通过代码捕捉进行特殊处理），也就是说父节点中的进程有权终止子节点中的进程。</a:t>
            </a:r>
          </a:p>
          <a:p>
            <a:r>
              <a:rPr kumimoji="1" lang="zh-CN" altLang="en-US" sz="1200" b="0" i="0" kern="1200" dirty="0">
                <a:solidFill>
                  <a:schemeClr val="tx1"/>
                </a:solidFill>
                <a:effectLst/>
                <a:latin typeface="Times New Roman" pitchFamily="18" charset="0"/>
                <a:ea typeface="宋体" pitchFamily="2" charset="-122"/>
                <a:cs typeface="+mn-cs"/>
              </a:rPr>
              <a:t>一旦 </a:t>
            </a:r>
            <a:r>
              <a:rPr kumimoji="1" lang="en" altLang="zh-CN" sz="1200" b="0" i="0" kern="1200" dirty="0" err="1">
                <a:solidFill>
                  <a:schemeClr val="tx1"/>
                </a:solidFill>
                <a:effectLst/>
                <a:latin typeface="Times New Roman" pitchFamily="18" charset="0"/>
                <a:ea typeface="宋体" pitchFamily="2" charset="-122"/>
                <a:cs typeface="+mn-cs"/>
              </a:rPr>
              <a:t>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进程被销毁，同一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中的其他进程也会随之接收到 </a:t>
            </a:r>
            <a:r>
              <a:rPr kumimoji="1" lang="en" altLang="zh-CN" sz="1200" b="0" i="0" kern="1200" dirty="0">
                <a:solidFill>
                  <a:schemeClr val="tx1"/>
                </a:solidFill>
                <a:effectLst/>
                <a:latin typeface="Times New Roman" pitchFamily="18" charset="0"/>
                <a:ea typeface="宋体" pitchFamily="2" charset="-122"/>
                <a:cs typeface="+mn-cs"/>
              </a:rPr>
              <a:t>SIGKILL </a:t>
            </a:r>
            <a:r>
              <a:rPr kumimoji="1" lang="zh-CN" altLang="en-US" sz="1200" b="0" i="0" kern="1200" dirty="0">
                <a:solidFill>
                  <a:schemeClr val="tx1"/>
                </a:solidFill>
                <a:effectLst/>
                <a:latin typeface="Times New Roman" pitchFamily="18" charset="0"/>
                <a:ea typeface="宋体" pitchFamily="2" charset="-122"/>
                <a:cs typeface="+mn-cs"/>
              </a:rPr>
              <a:t>信号而被销毁。理论上，该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自然也就不复存在了。但是如果 </a:t>
            </a:r>
            <a:r>
              <a:rPr kumimoji="1" lang="en-US" altLang="zh-C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proc/[</a:t>
            </a:r>
            <a:r>
              <a:rPr kumimoji="1" lang="en" altLang="zh-CN" sz="1200" b="0" i="0" kern="1200" dirty="0" err="1">
                <a:solidFill>
                  <a:schemeClr val="tx1"/>
                </a:solidFill>
                <a:effectLst/>
                <a:latin typeface="Times New Roman" pitchFamily="18" charset="0"/>
                <a:ea typeface="宋体" pitchFamily="2" charset="-122"/>
                <a:cs typeface="+mn-cs"/>
              </a:rPr>
              <a:t>pid</a:t>
            </a:r>
            <a:r>
              <a:rPr kumimoji="1" lang="en" altLang="zh-CN" sz="1200" b="0" i="0" kern="1200" dirty="0">
                <a:solidFill>
                  <a:schemeClr val="tx1"/>
                </a:solidFill>
                <a:effectLst/>
                <a:latin typeface="Times New Roman" pitchFamily="18" charset="0"/>
                <a:ea typeface="宋体" pitchFamily="2" charset="-122"/>
                <a:cs typeface="+mn-cs"/>
              </a:rPr>
              <a:t>]/ns/</a:t>
            </a:r>
            <a:r>
              <a:rPr kumimoji="1" lang="en" altLang="zh-CN" sz="1200" b="0" i="0" kern="1200" dirty="0" err="1">
                <a:solidFill>
                  <a:schemeClr val="tx1"/>
                </a:solidFill>
                <a:effectLst/>
                <a:latin typeface="Times New Roman" pitchFamily="18" charset="0"/>
                <a:ea typeface="宋体" pitchFamily="2" charset="-122"/>
                <a:cs typeface="+mn-cs"/>
              </a:rPr>
              <a:t>pid</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处于被挂载或者打开状态，</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就会被保留下来。然而，保留下来的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无法通过 </a:t>
            </a:r>
            <a:r>
              <a:rPr kumimoji="1" lang="en" altLang="zh-CN" sz="1200" b="0" i="0" kern="1200" dirty="0" err="1">
                <a:solidFill>
                  <a:schemeClr val="tx1"/>
                </a:solidFill>
                <a:effectLst/>
                <a:latin typeface="Times New Roman" pitchFamily="18" charset="0"/>
                <a:ea typeface="宋体" pitchFamily="2" charset="-122"/>
                <a:cs typeface="+mn-cs"/>
              </a:rPr>
              <a:t>setns</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或者 </a:t>
            </a:r>
            <a:r>
              <a:rPr kumimoji="1" lang="en" altLang="zh-CN" sz="1200" b="0" i="0" kern="1200" dirty="0">
                <a:solidFill>
                  <a:schemeClr val="tx1"/>
                </a:solidFill>
                <a:effectLst/>
                <a:latin typeface="Times New Roman" pitchFamily="18" charset="0"/>
                <a:ea typeface="宋体" pitchFamily="2" charset="-122"/>
                <a:cs typeface="+mn-cs"/>
              </a:rPr>
              <a:t>fork() </a:t>
            </a:r>
            <a:r>
              <a:rPr kumimoji="1" lang="zh-CN" altLang="en-US" sz="1200" b="0" i="0" kern="1200" dirty="0">
                <a:solidFill>
                  <a:schemeClr val="tx1"/>
                </a:solidFill>
                <a:effectLst/>
                <a:latin typeface="Times New Roman" pitchFamily="18" charset="0"/>
                <a:ea typeface="宋体" pitchFamily="2" charset="-122"/>
                <a:cs typeface="+mn-cs"/>
              </a:rPr>
              <a:t>创建进程，所以实际上并没有什么作用。</a:t>
            </a:r>
          </a:p>
          <a:p>
            <a:r>
              <a:rPr kumimoji="1" lang="zh-CN" altLang="en-US" sz="1200" b="0" i="0" kern="1200" dirty="0">
                <a:solidFill>
                  <a:schemeClr val="tx1"/>
                </a:solidFill>
                <a:effectLst/>
                <a:latin typeface="Times New Roman" pitchFamily="18" charset="0"/>
                <a:ea typeface="宋体" pitchFamily="2" charset="-122"/>
                <a:cs typeface="+mn-cs"/>
              </a:rPr>
              <a:t>我们常说，</a:t>
            </a:r>
            <a:r>
              <a:rPr kumimoji="1" lang="en" altLang="zh-CN" sz="1200" b="0" i="0" kern="1200" dirty="0">
                <a:solidFill>
                  <a:schemeClr val="tx1"/>
                </a:solidFill>
                <a:effectLst/>
                <a:latin typeface="Times New Roman" pitchFamily="18" charset="0"/>
                <a:ea typeface="宋体" pitchFamily="2" charset="-122"/>
                <a:cs typeface="+mn-cs"/>
              </a:rPr>
              <a:t>Docker </a:t>
            </a:r>
            <a:r>
              <a:rPr kumimoji="1" lang="zh-CN" altLang="en-US" sz="1200" b="0" i="0" kern="1200" dirty="0">
                <a:solidFill>
                  <a:schemeClr val="tx1"/>
                </a:solidFill>
                <a:effectLst/>
                <a:latin typeface="Times New Roman" pitchFamily="18" charset="0"/>
                <a:ea typeface="宋体" pitchFamily="2" charset="-122"/>
                <a:cs typeface="+mn-cs"/>
              </a:rPr>
              <a:t>一旦启动就有进程在运行，不存在不包含任何进程的 </a:t>
            </a:r>
            <a:r>
              <a:rPr kumimoji="1" lang="en" altLang="zh-CN" sz="1200" b="0" i="0" kern="1200" dirty="0">
                <a:solidFill>
                  <a:schemeClr val="tx1"/>
                </a:solidFill>
                <a:effectLst/>
                <a:latin typeface="Times New Roman" pitchFamily="18" charset="0"/>
                <a:ea typeface="宋体" pitchFamily="2" charset="-122"/>
                <a:cs typeface="+mn-cs"/>
              </a:rPr>
              <a:t>Docker</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也就是这个道理</a:t>
            </a:r>
            <a:endParaRPr kumimoji="1" lang="en-US" altLang="zh-CN" sz="1200" b="0" i="0" kern="1200" dirty="0">
              <a:solidFill>
                <a:schemeClr val="tx1"/>
              </a:solidFill>
              <a:effectLst/>
              <a:latin typeface="Times New Roman" pitchFamily="18" charset="0"/>
              <a:ea typeface="宋体" pitchFamily="2" charset="-122"/>
              <a:cs typeface="+mn-cs"/>
            </a:endParaRPr>
          </a:p>
          <a:p>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为什么创建其他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时 </a:t>
            </a:r>
            <a:r>
              <a:rPr kumimoji="1" lang="en" altLang="zh-CN" sz="1200" b="0" i="0" kern="1200" dirty="0" err="1">
                <a:solidFill>
                  <a:schemeClr val="tx1"/>
                </a:solidFill>
                <a:effectLst/>
                <a:latin typeface="Times New Roman" pitchFamily="18" charset="0"/>
                <a:ea typeface="宋体" pitchFamily="2" charset="-122"/>
                <a:cs typeface="+mn-cs"/>
              </a:rPr>
              <a:t>unshare</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和 </a:t>
            </a:r>
            <a:r>
              <a:rPr kumimoji="1" lang="en" altLang="zh-CN" sz="1200" b="0" i="0" kern="1200" dirty="0" err="1">
                <a:solidFill>
                  <a:schemeClr val="tx1"/>
                </a:solidFill>
                <a:effectLst/>
                <a:latin typeface="Times New Roman" pitchFamily="18" charset="0"/>
                <a:ea typeface="宋体" pitchFamily="2" charset="-122"/>
                <a:cs typeface="+mn-cs"/>
              </a:rPr>
              <a:t>setns</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会直接进入新的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而唯独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不是如此呢？因为调用 </a:t>
            </a:r>
            <a:r>
              <a:rPr kumimoji="1" lang="en" altLang="zh-CN" sz="1200" b="0" i="0" kern="1200" dirty="0" err="1">
                <a:solidFill>
                  <a:schemeClr val="tx1"/>
                </a:solidFill>
                <a:effectLst/>
                <a:latin typeface="Times New Roman" pitchFamily="18" charset="0"/>
                <a:ea typeface="宋体" pitchFamily="2" charset="-122"/>
                <a:cs typeface="+mn-cs"/>
              </a:rPr>
              <a:t>getpid</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函数得到的 </a:t>
            </a:r>
            <a:r>
              <a:rPr kumimoji="1" lang="en" altLang="zh-CN" sz="1200" b="0" i="0" kern="1200" dirty="0">
                <a:solidFill>
                  <a:schemeClr val="tx1"/>
                </a:solidFill>
                <a:effectLst/>
                <a:latin typeface="Times New Roman" pitchFamily="18" charset="0"/>
                <a:ea typeface="宋体" pitchFamily="2" charset="-122"/>
                <a:cs typeface="+mn-cs"/>
              </a:rPr>
              <a:t>PID </a:t>
            </a:r>
            <a:r>
              <a:rPr kumimoji="1" lang="zh-CN" altLang="en-US" sz="1200" b="0" i="0" kern="1200" dirty="0">
                <a:solidFill>
                  <a:schemeClr val="tx1"/>
                </a:solidFill>
                <a:effectLst/>
                <a:latin typeface="Times New Roman" pitchFamily="18" charset="0"/>
                <a:ea typeface="宋体" pitchFamily="2" charset="-122"/>
                <a:cs typeface="+mn-cs"/>
              </a:rPr>
              <a:t>是根据调用者所在的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而决定返回哪个 </a:t>
            </a:r>
            <a:r>
              <a:rPr kumimoji="1" lang="en" altLang="zh-CN" sz="1200" b="0" i="0" kern="1200" dirty="0">
                <a:solidFill>
                  <a:schemeClr val="tx1"/>
                </a:solidFill>
                <a:effectLst/>
                <a:latin typeface="Times New Roman" pitchFamily="18" charset="0"/>
                <a:ea typeface="宋体" pitchFamily="2" charset="-122"/>
                <a:cs typeface="+mn-cs"/>
              </a:rPr>
              <a:t>PID</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进入新的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会导致 </a:t>
            </a:r>
            <a:r>
              <a:rPr kumimoji="1" lang="en" altLang="zh-CN" sz="1200" b="0" i="0" kern="1200" dirty="0">
                <a:solidFill>
                  <a:schemeClr val="tx1"/>
                </a:solidFill>
                <a:effectLst/>
                <a:latin typeface="Times New Roman" pitchFamily="18" charset="0"/>
                <a:ea typeface="宋体" pitchFamily="2" charset="-122"/>
                <a:cs typeface="+mn-cs"/>
              </a:rPr>
              <a:t>PID </a:t>
            </a:r>
            <a:r>
              <a:rPr kumimoji="1" lang="zh-CN" altLang="en-US" sz="1200" b="0" i="0" kern="1200" dirty="0">
                <a:solidFill>
                  <a:schemeClr val="tx1"/>
                </a:solidFill>
                <a:effectLst/>
                <a:latin typeface="Times New Roman" pitchFamily="18" charset="0"/>
                <a:ea typeface="宋体" pitchFamily="2" charset="-122"/>
                <a:cs typeface="+mn-cs"/>
              </a:rPr>
              <a:t>产生变化。而对用户态的程序和库函数来说，他们都认为进程的 </a:t>
            </a:r>
            <a:r>
              <a:rPr kumimoji="1" lang="en" altLang="zh-CN" sz="1200" b="0" i="0" kern="1200" dirty="0">
                <a:solidFill>
                  <a:schemeClr val="tx1"/>
                </a:solidFill>
                <a:effectLst/>
                <a:latin typeface="Times New Roman" pitchFamily="18" charset="0"/>
                <a:ea typeface="宋体" pitchFamily="2" charset="-122"/>
                <a:cs typeface="+mn-cs"/>
              </a:rPr>
              <a:t>PID </a:t>
            </a:r>
            <a:r>
              <a:rPr kumimoji="1" lang="zh-CN" altLang="en-US" sz="1200" b="0" i="0" kern="1200" dirty="0">
                <a:solidFill>
                  <a:schemeClr val="tx1"/>
                </a:solidFill>
                <a:effectLst/>
                <a:latin typeface="Times New Roman" pitchFamily="18" charset="0"/>
                <a:ea typeface="宋体" pitchFamily="2" charset="-122"/>
                <a:cs typeface="+mn-cs"/>
              </a:rPr>
              <a:t>是一个常量，</a:t>
            </a:r>
            <a:r>
              <a:rPr kumimoji="1" lang="en" altLang="zh-CN" sz="1200" b="0" i="0" kern="1200" dirty="0">
                <a:solidFill>
                  <a:schemeClr val="tx1"/>
                </a:solidFill>
                <a:effectLst/>
                <a:latin typeface="Times New Roman" pitchFamily="18" charset="0"/>
                <a:ea typeface="宋体" pitchFamily="2" charset="-122"/>
                <a:cs typeface="+mn-cs"/>
              </a:rPr>
              <a:t>PID </a:t>
            </a:r>
            <a:r>
              <a:rPr kumimoji="1" lang="zh-CN" altLang="en-US" sz="1200" b="0" i="0" kern="1200" dirty="0">
                <a:solidFill>
                  <a:schemeClr val="tx1"/>
                </a:solidFill>
                <a:effectLst/>
                <a:latin typeface="Times New Roman" pitchFamily="18" charset="0"/>
                <a:ea typeface="宋体" pitchFamily="2" charset="-122"/>
                <a:cs typeface="+mn-cs"/>
              </a:rPr>
              <a:t>的变化会引起这些进程奔溃。</a:t>
            </a:r>
          </a:p>
          <a:p>
            <a:r>
              <a:rPr kumimoji="1" lang="zh-CN" altLang="en-US" sz="1200" b="0" i="0" kern="1200" dirty="0">
                <a:solidFill>
                  <a:schemeClr val="tx1"/>
                </a:solidFill>
                <a:effectLst/>
                <a:latin typeface="Times New Roman" pitchFamily="18" charset="0"/>
                <a:ea typeface="宋体" pitchFamily="2" charset="-122"/>
                <a:cs typeface="+mn-cs"/>
              </a:rPr>
              <a:t>换句话说，一旦程序进程创建以后，那么它的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的关系就确定下来了，进程不会变更他们对应的 </a:t>
            </a:r>
            <a:r>
              <a:rPr kumimoji="1" lang="en" altLang="zh-CN" sz="1200" b="0" i="0" kern="1200" dirty="0">
                <a:solidFill>
                  <a:schemeClr val="tx1"/>
                </a:solidFill>
                <a:effectLst/>
                <a:latin typeface="Times New Roman" pitchFamily="18" charset="0"/>
                <a:ea typeface="宋体" pitchFamily="2" charset="-122"/>
                <a:cs typeface="+mn-cs"/>
              </a:rPr>
              <a:t>PID namespace</a:t>
            </a:r>
            <a:r>
              <a:rPr kumimoji="1" lang="zh-CN" altLang="en" sz="1200" b="0" i="0" kern="1200" dirty="0">
                <a:solidFill>
                  <a:schemeClr val="tx1"/>
                </a:solidFill>
                <a:effectLst/>
                <a:latin typeface="Times New Roman" pitchFamily="18" charset="0"/>
                <a:ea typeface="宋体" pitchFamily="2" charset="-122"/>
                <a:cs typeface="+mn-cs"/>
              </a:rPr>
              <a:t>。</a:t>
            </a:r>
          </a:p>
          <a:p>
            <a:endParaRPr kumimoji="1" lang="zh-CN" altLang="en-US" sz="1200" b="0" i="0" kern="1200" dirty="0">
              <a:solidFill>
                <a:schemeClr val="tx1"/>
              </a:solidFill>
              <a:effectLst/>
              <a:latin typeface="Times New Roman" pitchFamily="18" charset="0"/>
              <a:ea typeface="宋体" pitchFamily="2" charset="-122"/>
              <a:cs typeface="+mn-cs"/>
            </a:endParaRPr>
          </a:p>
          <a:p>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18</a:t>
            </a:fld>
            <a:endParaRPr lang="en-US" altLang="zh-CN"/>
          </a:p>
        </p:txBody>
      </p:sp>
    </p:spTree>
    <p:extLst>
      <p:ext uri="{BB962C8B-B14F-4D97-AF65-F5344CB8AC3E}">
        <p14:creationId xmlns:p14="http://schemas.microsoft.com/office/powerpoint/2010/main" val="2941197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en" altLang="zh-CN" sz="1200" b="0" i="0" kern="1200" dirty="0">
                <a:solidFill>
                  <a:schemeClr val="tx1"/>
                </a:solidFill>
                <a:effectLst/>
                <a:latin typeface="Times New Roman" pitchFamily="18" charset="0"/>
                <a:ea typeface="宋体" pitchFamily="2" charset="-122"/>
                <a:cs typeface="+mn-cs"/>
              </a:rPr>
              <a:t>Mount namespace </a:t>
            </a:r>
            <a:r>
              <a:rPr kumimoji="1" lang="zh-CN" altLang="en-US" sz="1200" b="0" i="0" kern="1200" dirty="0">
                <a:solidFill>
                  <a:schemeClr val="tx1"/>
                </a:solidFill>
                <a:effectLst/>
                <a:latin typeface="Times New Roman" pitchFamily="18" charset="0"/>
                <a:ea typeface="宋体" pitchFamily="2" charset="-122"/>
                <a:cs typeface="+mn-cs"/>
              </a:rPr>
              <a:t>通过隔离文件系统挂载点对隔离文件系统提供支持，它是历史上第一个 </a:t>
            </a:r>
            <a:r>
              <a:rPr kumimoji="1" lang="en" altLang="zh-CN" sz="1200" b="0" i="0" kern="1200" dirty="0">
                <a:solidFill>
                  <a:schemeClr val="tx1"/>
                </a:solidFill>
                <a:effectLst/>
                <a:latin typeface="Times New Roman" pitchFamily="18" charset="0"/>
                <a:ea typeface="宋体" pitchFamily="2" charset="-122"/>
                <a:cs typeface="+mn-cs"/>
              </a:rPr>
              <a:t>Linux namespace</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所以它的标识位比较特殊，就是 </a:t>
            </a:r>
            <a:r>
              <a:rPr kumimoji="1" lang="en" altLang="zh-CN" sz="1200" b="0" i="0" kern="1200" dirty="0">
                <a:solidFill>
                  <a:schemeClr val="tx1"/>
                </a:solidFill>
                <a:effectLst/>
                <a:latin typeface="Times New Roman" pitchFamily="18" charset="0"/>
                <a:ea typeface="宋体" pitchFamily="2" charset="-122"/>
                <a:cs typeface="+mn-cs"/>
              </a:rPr>
              <a:t>CLONE_NEWNS</a:t>
            </a:r>
            <a:r>
              <a:rPr kumimoji="1" lang="zh-CN" altLang="en" sz="1200" b="0" i="0" kern="1200" dirty="0">
                <a:solidFill>
                  <a:schemeClr val="tx1"/>
                </a:solidFill>
                <a:effectLst/>
                <a:latin typeface="Times New Roman" pitchFamily="18" charset="0"/>
                <a:ea typeface="宋体" pitchFamily="2" charset="-122"/>
                <a:cs typeface="+mn-cs"/>
              </a:rPr>
              <a:t>。</a:t>
            </a:r>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19</a:t>
            </a:fld>
            <a:endParaRPr lang="en-US" altLang="zh-CN"/>
          </a:p>
        </p:txBody>
      </p:sp>
    </p:spTree>
    <p:extLst>
      <p:ext uri="{BB962C8B-B14F-4D97-AF65-F5344CB8AC3E}">
        <p14:creationId xmlns:p14="http://schemas.microsoft.com/office/powerpoint/2010/main" val="866840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通过上节，我们了解了 </a:t>
            </a:r>
            <a:r>
              <a:rPr kumimoji="1" lang="en" altLang="zh-CN" sz="1200" b="0" i="0" kern="1200" dirty="0">
                <a:solidFill>
                  <a:schemeClr val="tx1"/>
                </a:solidFill>
                <a:effectLst/>
                <a:latin typeface="Times New Roman" pitchFamily="18" charset="0"/>
                <a:ea typeface="宋体" pitchFamily="2" charset="-122"/>
                <a:cs typeface="+mn-cs"/>
              </a:rPr>
              <a:t>PID namespace</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当我们兴致勃勃地在新建的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中启动一个“</a:t>
            </a:r>
            <a:r>
              <a:rPr kumimoji="1" lang="en" altLang="zh-CN" sz="1200" b="0" i="0" kern="1200" dirty="0">
                <a:solidFill>
                  <a:schemeClr val="tx1"/>
                </a:solidFill>
                <a:effectLst/>
                <a:latin typeface="Times New Roman" pitchFamily="18" charset="0"/>
                <a:ea typeface="宋体" pitchFamily="2" charset="-122"/>
                <a:cs typeface="+mn-cs"/>
              </a:rPr>
              <a:t>Apache”</a:t>
            </a:r>
            <a:r>
              <a:rPr kumimoji="1" lang="zh-CN" altLang="en-US" sz="1200" b="0" i="0" kern="1200" dirty="0">
                <a:solidFill>
                  <a:schemeClr val="tx1"/>
                </a:solidFill>
                <a:effectLst/>
                <a:latin typeface="Times New Roman" pitchFamily="18" charset="0"/>
                <a:ea typeface="宋体" pitchFamily="2" charset="-122"/>
                <a:cs typeface="+mn-cs"/>
              </a:rPr>
              <a:t>进程时，却出现了“</a:t>
            </a:r>
            <a:r>
              <a:rPr kumimoji="1" lang="en-US" altLang="zh-CN" sz="1200" b="0" i="0" kern="1200" dirty="0">
                <a:solidFill>
                  <a:schemeClr val="tx1"/>
                </a:solidFill>
                <a:effectLst/>
                <a:latin typeface="Times New Roman" pitchFamily="18" charset="0"/>
                <a:ea typeface="宋体" pitchFamily="2" charset="-122"/>
                <a:cs typeface="+mn-cs"/>
              </a:rPr>
              <a:t>80 </a:t>
            </a:r>
            <a:r>
              <a:rPr kumimoji="1" lang="zh-CN" altLang="en-US" sz="1200" b="0" i="0" kern="1200" dirty="0">
                <a:solidFill>
                  <a:schemeClr val="tx1"/>
                </a:solidFill>
                <a:effectLst/>
                <a:latin typeface="Times New Roman" pitchFamily="18" charset="0"/>
                <a:ea typeface="宋体" pitchFamily="2" charset="-122"/>
                <a:cs typeface="+mn-cs"/>
              </a:rPr>
              <a:t>端口已被占用”的错误，原来主机上已经运行了一个“</a:t>
            </a:r>
            <a:r>
              <a:rPr kumimoji="1" lang="en" altLang="zh-CN" sz="1200" b="0" i="0" kern="1200" dirty="0">
                <a:solidFill>
                  <a:schemeClr val="tx1"/>
                </a:solidFill>
                <a:effectLst/>
                <a:latin typeface="Times New Roman" pitchFamily="18" charset="0"/>
                <a:ea typeface="宋体" pitchFamily="2" charset="-122"/>
                <a:cs typeface="+mn-cs"/>
              </a:rPr>
              <a:t>Apache”</a:t>
            </a:r>
            <a:r>
              <a:rPr kumimoji="1" lang="zh-CN" altLang="en-US" sz="1200" b="0" i="0" kern="1200" dirty="0">
                <a:solidFill>
                  <a:schemeClr val="tx1"/>
                </a:solidFill>
                <a:effectLst/>
                <a:latin typeface="Times New Roman" pitchFamily="18" charset="0"/>
                <a:ea typeface="宋体" pitchFamily="2" charset="-122"/>
                <a:cs typeface="+mn-cs"/>
              </a:rPr>
              <a:t>进程。怎么办？这就需要用到 </a:t>
            </a:r>
            <a:r>
              <a:rPr kumimoji="1" lang="en" altLang="zh-CN" sz="1200" b="0" i="0" kern="1200" dirty="0">
                <a:solidFill>
                  <a:schemeClr val="tx1"/>
                </a:solidFill>
                <a:effectLst/>
                <a:latin typeface="Times New Roman" pitchFamily="18" charset="0"/>
                <a:ea typeface="宋体" pitchFamily="2" charset="-122"/>
                <a:cs typeface="+mn-cs"/>
              </a:rPr>
              <a:t>network namespace </a:t>
            </a:r>
            <a:r>
              <a:rPr kumimoji="1" lang="zh-CN" altLang="en-US" sz="1200" b="0" i="0" kern="1200" dirty="0">
                <a:solidFill>
                  <a:schemeClr val="tx1"/>
                </a:solidFill>
                <a:effectLst/>
                <a:latin typeface="Times New Roman" pitchFamily="18" charset="0"/>
                <a:ea typeface="宋体" pitchFamily="2" charset="-122"/>
                <a:cs typeface="+mn-cs"/>
              </a:rPr>
              <a:t>技术进行网络隔离啦。</a:t>
            </a:r>
          </a:p>
          <a:p>
            <a:r>
              <a:rPr kumimoji="1" lang="en" altLang="zh-CN" sz="1200" b="0" i="0" kern="1200" dirty="0">
                <a:solidFill>
                  <a:schemeClr val="tx1"/>
                </a:solidFill>
                <a:effectLst/>
                <a:latin typeface="Times New Roman" pitchFamily="18" charset="0"/>
                <a:ea typeface="宋体" pitchFamily="2" charset="-122"/>
                <a:cs typeface="+mn-cs"/>
              </a:rPr>
              <a:t>Network namespace </a:t>
            </a:r>
            <a:r>
              <a:rPr kumimoji="1" lang="zh-CN" altLang="en-US" sz="1200" b="0" i="0" kern="1200" dirty="0">
                <a:solidFill>
                  <a:schemeClr val="tx1"/>
                </a:solidFill>
                <a:effectLst/>
                <a:latin typeface="Times New Roman" pitchFamily="18" charset="0"/>
                <a:ea typeface="宋体" pitchFamily="2" charset="-122"/>
                <a:cs typeface="+mn-cs"/>
              </a:rPr>
              <a:t>主要提供了关于网络资源的隔离，包括网络设备、</a:t>
            </a:r>
            <a:r>
              <a:rPr kumimoji="1" lang="en" altLang="zh-CN" sz="1200" b="0" i="0" kern="1200" dirty="0">
                <a:solidFill>
                  <a:schemeClr val="tx1"/>
                </a:solidFill>
                <a:effectLst/>
                <a:latin typeface="Times New Roman" pitchFamily="18" charset="0"/>
                <a:ea typeface="宋体" pitchFamily="2" charset="-122"/>
                <a:cs typeface="+mn-cs"/>
              </a:rPr>
              <a:t>IPv4 </a:t>
            </a:r>
            <a:r>
              <a:rPr kumimoji="1" lang="zh-CN" altLang="en-US" sz="1200" b="0" i="0" kern="1200" dirty="0">
                <a:solidFill>
                  <a:schemeClr val="tx1"/>
                </a:solidFill>
                <a:effectLst/>
                <a:latin typeface="Times New Roman" pitchFamily="18" charset="0"/>
                <a:ea typeface="宋体" pitchFamily="2" charset="-122"/>
                <a:cs typeface="+mn-cs"/>
              </a:rPr>
              <a:t>和 </a:t>
            </a:r>
            <a:r>
              <a:rPr kumimoji="1" lang="en" altLang="zh-CN" sz="1200" b="0" i="0" kern="1200" dirty="0">
                <a:solidFill>
                  <a:schemeClr val="tx1"/>
                </a:solidFill>
                <a:effectLst/>
                <a:latin typeface="Times New Roman" pitchFamily="18" charset="0"/>
                <a:ea typeface="宋体" pitchFamily="2" charset="-122"/>
                <a:cs typeface="+mn-cs"/>
              </a:rPr>
              <a:t>IPv6 </a:t>
            </a:r>
            <a:r>
              <a:rPr kumimoji="1" lang="zh-CN" altLang="en-US" sz="1200" b="0" i="0" kern="1200" dirty="0">
                <a:solidFill>
                  <a:schemeClr val="tx1"/>
                </a:solidFill>
                <a:effectLst/>
                <a:latin typeface="Times New Roman" pitchFamily="18" charset="0"/>
                <a:ea typeface="宋体" pitchFamily="2" charset="-122"/>
                <a:cs typeface="+mn-cs"/>
              </a:rPr>
              <a:t>协议栈、</a:t>
            </a:r>
            <a:r>
              <a:rPr kumimoji="1" lang="en" altLang="zh-CN" sz="1200" b="0" i="0" kern="1200" dirty="0">
                <a:solidFill>
                  <a:schemeClr val="tx1"/>
                </a:solidFill>
                <a:effectLst/>
                <a:latin typeface="Times New Roman" pitchFamily="18" charset="0"/>
                <a:ea typeface="宋体" pitchFamily="2" charset="-122"/>
                <a:cs typeface="+mn-cs"/>
              </a:rPr>
              <a:t>IP </a:t>
            </a:r>
            <a:r>
              <a:rPr kumimoji="1" lang="zh-CN" altLang="en-US" sz="1200" b="0" i="0" kern="1200" dirty="0">
                <a:solidFill>
                  <a:schemeClr val="tx1"/>
                </a:solidFill>
                <a:effectLst/>
                <a:latin typeface="Times New Roman" pitchFamily="18" charset="0"/>
                <a:ea typeface="宋体" pitchFamily="2" charset="-122"/>
                <a:cs typeface="+mn-cs"/>
              </a:rPr>
              <a:t>路由表、防火墙、</a:t>
            </a:r>
            <a:r>
              <a:rPr kumimoji="1" lang="en-US" altLang="zh-C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proc/net </a:t>
            </a:r>
            <a:r>
              <a:rPr kumimoji="1" lang="zh-CN" altLang="en-US" sz="1200" b="0" i="0" kern="1200" dirty="0">
                <a:solidFill>
                  <a:schemeClr val="tx1"/>
                </a:solidFill>
                <a:effectLst/>
                <a:latin typeface="Times New Roman" pitchFamily="18" charset="0"/>
                <a:ea typeface="宋体" pitchFamily="2" charset="-122"/>
                <a:cs typeface="+mn-cs"/>
              </a:rPr>
              <a:t>目录、</a:t>
            </a:r>
            <a:r>
              <a:rPr kumimoji="1" lang="en-US" altLang="zh-C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sys/class/net </a:t>
            </a:r>
            <a:r>
              <a:rPr kumimoji="1" lang="zh-CN" altLang="en-US" sz="1200" b="0" i="0" kern="1200" dirty="0">
                <a:solidFill>
                  <a:schemeClr val="tx1"/>
                </a:solidFill>
                <a:effectLst/>
                <a:latin typeface="Times New Roman" pitchFamily="18" charset="0"/>
                <a:ea typeface="宋体" pitchFamily="2" charset="-122"/>
                <a:cs typeface="+mn-cs"/>
              </a:rPr>
              <a:t>目录、端口（</a:t>
            </a:r>
            <a:r>
              <a:rPr kumimoji="1" lang="en" altLang="zh-CN" sz="1200" b="0" i="0" kern="1200" dirty="0">
                <a:solidFill>
                  <a:schemeClr val="tx1"/>
                </a:solidFill>
                <a:effectLst/>
                <a:latin typeface="Times New Roman" pitchFamily="18" charset="0"/>
                <a:ea typeface="宋体" pitchFamily="2" charset="-122"/>
                <a:cs typeface="+mn-cs"/>
              </a:rPr>
              <a:t>socket</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等等。一个物理的网络设备最多存在在一个 </a:t>
            </a:r>
            <a:r>
              <a:rPr kumimoji="1" lang="en" altLang="zh-CN" sz="1200" b="0" i="0" kern="1200" dirty="0">
                <a:solidFill>
                  <a:schemeClr val="tx1"/>
                </a:solidFill>
                <a:effectLst/>
                <a:latin typeface="Times New Roman" pitchFamily="18" charset="0"/>
                <a:ea typeface="宋体" pitchFamily="2" charset="-122"/>
                <a:cs typeface="+mn-cs"/>
              </a:rPr>
              <a:t>network namespace </a:t>
            </a:r>
            <a:r>
              <a:rPr kumimoji="1" lang="zh-CN" altLang="en-US" sz="1200" b="0" i="0" kern="1200" dirty="0">
                <a:solidFill>
                  <a:schemeClr val="tx1"/>
                </a:solidFill>
                <a:effectLst/>
                <a:latin typeface="Times New Roman" pitchFamily="18" charset="0"/>
                <a:ea typeface="宋体" pitchFamily="2" charset="-122"/>
                <a:cs typeface="+mn-cs"/>
              </a:rPr>
              <a:t>中，你可以通过创建 </a:t>
            </a:r>
            <a:r>
              <a:rPr kumimoji="1" lang="en" altLang="zh-CN" sz="1200" b="0" i="0" kern="1200" dirty="0" err="1">
                <a:solidFill>
                  <a:schemeClr val="tx1"/>
                </a:solidFill>
                <a:effectLst/>
                <a:latin typeface="Times New Roman" pitchFamily="18" charset="0"/>
                <a:ea typeface="宋体" pitchFamily="2" charset="-122"/>
                <a:cs typeface="+mn-cs"/>
              </a:rPr>
              <a:t>veth</a:t>
            </a:r>
            <a:r>
              <a:rPr kumimoji="1" lang="en" altLang="zh-CN" sz="1200" b="0" i="0" kern="1200" dirty="0">
                <a:solidFill>
                  <a:schemeClr val="tx1"/>
                </a:solidFill>
                <a:effectLst/>
                <a:latin typeface="Times New Roman" pitchFamily="18" charset="0"/>
                <a:ea typeface="宋体" pitchFamily="2" charset="-122"/>
                <a:cs typeface="+mn-cs"/>
              </a:rPr>
              <a:t> pair</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虚拟网络设备对：有两端，类似管道，如果数据从一端传入另一端也能接收到，反之亦然）在不同的 </a:t>
            </a:r>
            <a:r>
              <a:rPr kumimoji="1" lang="en" altLang="zh-CN" sz="1200" b="0" i="0" kern="1200" dirty="0">
                <a:solidFill>
                  <a:schemeClr val="tx1"/>
                </a:solidFill>
                <a:effectLst/>
                <a:latin typeface="Times New Roman" pitchFamily="18" charset="0"/>
                <a:ea typeface="宋体" pitchFamily="2" charset="-122"/>
                <a:cs typeface="+mn-cs"/>
              </a:rPr>
              <a:t>network namespace </a:t>
            </a:r>
            <a:r>
              <a:rPr kumimoji="1" lang="zh-CN" altLang="en-US" sz="1200" b="0" i="0" kern="1200" dirty="0">
                <a:solidFill>
                  <a:schemeClr val="tx1"/>
                </a:solidFill>
                <a:effectLst/>
                <a:latin typeface="Times New Roman" pitchFamily="18" charset="0"/>
                <a:ea typeface="宋体" pitchFamily="2" charset="-122"/>
                <a:cs typeface="+mn-cs"/>
              </a:rPr>
              <a:t>间创建通道，以此达到通信的目的。</a:t>
            </a:r>
            <a:endParaRPr kumimoji="1" lang="en-US" altLang="zh-CN" sz="1200" b="0" i="0" kern="1200" dirty="0">
              <a:solidFill>
                <a:schemeClr val="tx1"/>
              </a:solidFill>
              <a:effectLst/>
              <a:latin typeface="Times New Roman" pitchFamily="18" charset="0"/>
              <a:ea typeface="宋体" pitchFamily="2" charset="-122"/>
              <a:cs typeface="+mn-cs"/>
            </a:endParaRPr>
          </a:p>
          <a:p>
            <a:endParaRPr kumimoji="1" lang="en-US" altLang="zh-CN" sz="1200" b="0" i="0" kern="1200" dirty="0">
              <a:solidFill>
                <a:schemeClr val="tx1"/>
              </a:solidFill>
              <a:effectLst/>
              <a:latin typeface="Times New Roman" pitchFamily="18" charset="0"/>
              <a:ea typeface="宋体" pitchFamily="2" charset="-122"/>
              <a:cs typeface="+mn-cs"/>
            </a:endParaRPr>
          </a:p>
          <a:p>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一般情况下，物理网络设备都分配在最初的 </a:t>
            </a:r>
            <a:r>
              <a:rPr kumimoji="1" lang="en" altLang="zh-CN" sz="1200" b="0" i="0" kern="1200" dirty="0">
                <a:solidFill>
                  <a:schemeClr val="tx1"/>
                </a:solidFill>
                <a:effectLst/>
                <a:latin typeface="Times New Roman" pitchFamily="18" charset="0"/>
                <a:ea typeface="宋体" pitchFamily="2" charset="-122"/>
                <a:cs typeface="+mn-cs"/>
              </a:rPr>
              <a:t>root namespace</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表示系统默认的 </a:t>
            </a:r>
            <a:r>
              <a:rPr kumimoji="1" lang="en" altLang="zh-CN" sz="1200" b="0" i="0" kern="1200" dirty="0">
                <a:solidFill>
                  <a:schemeClr val="tx1"/>
                </a:solidFill>
                <a:effectLst/>
                <a:latin typeface="Times New Roman" pitchFamily="18" charset="0"/>
                <a:ea typeface="宋体" pitchFamily="2" charset="-122"/>
                <a:cs typeface="+mn-cs"/>
              </a:rPr>
              <a:t>namespace</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在 </a:t>
            </a:r>
            <a:r>
              <a:rPr kumimoji="1" lang="en" altLang="zh-CN" sz="1200" b="0" i="0" kern="1200" dirty="0">
                <a:solidFill>
                  <a:schemeClr val="tx1"/>
                </a:solidFill>
                <a:effectLst/>
                <a:latin typeface="Times New Roman" pitchFamily="18" charset="0"/>
                <a:ea typeface="宋体" pitchFamily="2" charset="-122"/>
                <a:cs typeface="+mn-cs"/>
              </a:rPr>
              <a:t>PID namespace </a:t>
            </a:r>
            <a:r>
              <a:rPr kumimoji="1" lang="zh-CN" altLang="en-US" sz="1200" b="0" i="0" kern="1200" dirty="0">
                <a:solidFill>
                  <a:schemeClr val="tx1"/>
                </a:solidFill>
                <a:effectLst/>
                <a:latin typeface="Times New Roman" pitchFamily="18" charset="0"/>
                <a:ea typeface="宋体" pitchFamily="2" charset="-122"/>
                <a:cs typeface="+mn-cs"/>
              </a:rPr>
              <a:t>中已经提及）中。但是如果你有多块物理网卡，也可以把其中一块或多块分配给新创建的 </a:t>
            </a:r>
            <a:r>
              <a:rPr kumimoji="1" lang="en" altLang="zh-CN" sz="1200" b="0" i="0" kern="1200" dirty="0">
                <a:solidFill>
                  <a:schemeClr val="tx1"/>
                </a:solidFill>
                <a:effectLst/>
                <a:latin typeface="Times New Roman" pitchFamily="18" charset="0"/>
                <a:ea typeface="宋体" pitchFamily="2" charset="-122"/>
                <a:cs typeface="+mn-cs"/>
              </a:rPr>
              <a:t>network namespace</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需要注意的是，当新创建的 </a:t>
            </a:r>
            <a:r>
              <a:rPr kumimoji="1" lang="en" altLang="zh-CN" sz="1200" b="0" i="0" kern="1200" dirty="0">
                <a:solidFill>
                  <a:schemeClr val="tx1"/>
                </a:solidFill>
                <a:effectLst/>
                <a:latin typeface="Times New Roman" pitchFamily="18" charset="0"/>
                <a:ea typeface="宋体" pitchFamily="2" charset="-122"/>
                <a:cs typeface="+mn-cs"/>
              </a:rPr>
              <a:t>network namespace </a:t>
            </a:r>
            <a:r>
              <a:rPr kumimoji="1" lang="zh-CN" altLang="en-US" sz="1200" b="0" i="0" kern="1200" dirty="0">
                <a:solidFill>
                  <a:schemeClr val="tx1"/>
                </a:solidFill>
                <a:effectLst/>
                <a:latin typeface="Times New Roman" pitchFamily="18" charset="0"/>
                <a:ea typeface="宋体" pitchFamily="2" charset="-122"/>
                <a:cs typeface="+mn-cs"/>
              </a:rPr>
              <a:t>被释放时（所有内部的进程都终止并且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文件没有被挂载或打开），在这个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中的物理网卡会返回到 </a:t>
            </a:r>
            <a:r>
              <a:rPr kumimoji="1" lang="en" altLang="zh-CN" sz="1200" b="0" i="0" kern="1200" dirty="0">
                <a:solidFill>
                  <a:schemeClr val="tx1"/>
                </a:solidFill>
                <a:effectLst/>
                <a:latin typeface="Times New Roman" pitchFamily="18" charset="0"/>
                <a:ea typeface="宋体" pitchFamily="2" charset="-122"/>
                <a:cs typeface="+mn-cs"/>
              </a:rPr>
              <a:t>root namespace </a:t>
            </a:r>
            <a:r>
              <a:rPr kumimoji="1" lang="zh-CN" altLang="en-US" sz="1200" b="0" i="0" kern="1200" dirty="0">
                <a:solidFill>
                  <a:schemeClr val="tx1"/>
                </a:solidFill>
                <a:effectLst/>
                <a:latin typeface="Times New Roman" pitchFamily="18" charset="0"/>
                <a:ea typeface="宋体" pitchFamily="2" charset="-122"/>
                <a:cs typeface="+mn-cs"/>
              </a:rPr>
              <a:t>而非创建该进程的父进程所在的 </a:t>
            </a:r>
            <a:r>
              <a:rPr kumimoji="1" lang="en" altLang="zh-CN" sz="1200" b="0" i="0" kern="1200" dirty="0">
                <a:solidFill>
                  <a:schemeClr val="tx1"/>
                </a:solidFill>
                <a:effectLst/>
                <a:latin typeface="Times New Roman" pitchFamily="18" charset="0"/>
                <a:ea typeface="宋体" pitchFamily="2" charset="-122"/>
                <a:cs typeface="+mn-cs"/>
              </a:rPr>
              <a:t>network namespace</a:t>
            </a:r>
            <a:r>
              <a:rPr kumimoji="1" lang="zh-CN" altLang="en" sz="1200" b="0" i="0" kern="1200" dirty="0">
                <a:solidFill>
                  <a:schemeClr val="tx1"/>
                </a:solidFill>
                <a:effectLst/>
                <a:latin typeface="Times New Roman" pitchFamily="18" charset="0"/>
                <a:ea typeface="宋体" pitchFamily="2" charset="-122"/>
                <a:cs typeface="+mn-cs"/>
              </a:rPr>
              <a:t>。</a:t>
            </a:r>
            <a:endParaRPr kumimoji="1" lang="en-US" altLang="zh-CN" sz="1200" b="0" i="0" kern="1200" dirty="0">
              <a:solidFill>
                <a:schemeClr val="tx1"/>
              </a:solidFill>
              <a:effectLst/>
              <a:latin typeface="Times New Roman" pitchFamily="18" charset="0"/>
              <a:ea typeface="宋体" pitchFamily="2" charset="-122"/>
              <a:cs typeface="+mn-cs"/>
            </a:endParaRPr>
          </a:p>
          <a:p>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当我们说到 </a:t>
            </a:r>
            <a:r>
              <a:rPr kumimoji="1" lang="en" altLang="zh-CN" sz="1200" b="0" i="0" kern="1200" dirty="0">
                <a:solidFill>
                  <a:schemeClr val="tx1"/>
                </a:solidFill>
                <a:effectLst/>
                <a:latin typeface="Times New Roman" pitchFamily="18" charset="0"/>
                <a:ea typeface="宋体" pitchFamily="2" charset="-122"/>
                <a:cs typeface="+mn-cs"/>
              </a:rPr>
              <a:t>network namespace </a:t>
            </a:r>
            <a:r>
              <a:rPr kumimoji="1" lang="zh-CN" altLang="en-US" sz="1200" b="0" i="0" kern="1200" dirty="0">
                <a:solidFill>
                  <a:schemeClr val="tx1"/>
                </a:solidFill>
                <a:effectLst/>
                <a:latin typeface="Times New Roman" pitchFamily="18" charset="0"/>
                <a:ea typeface="宋体" pitchFamily="2" charset="-122"/>
                <a:cs typeface="+mn-cs"/>
              </a:rPr>
              <a:t>时，其实我们指的未必是真正的网络隔离，而是把网络独立出来，给外部用户一种透明的感觉，仿佛跟另外一个网络实体在进行通信。为了达到这个目的，容器的经典做法就是创建一个 </a:t>
            </a:r>
            <a:r>
              <a:rPr kumimoji="1" lang="en" altLang="zh-CN" sz="1200" b="0" i="0" kern="1200" dirty="0" err="1">
                <a:solidFill>
                  <a:schemeClr val="tx1"/>
                </a:solidFill>
                <a:effectLst/>
                <a:latin typeface="Times New Roman" pitchFamily="18" charset="0"/>
                <a:ea typeface="宋体" pitchFamily="2" charset="-122"/>
                <a:cs typeface="+mn-cs"/>
              </a:rPr>
              <a:t>veth</a:t>
            </a:r>
            <a:r>
              <a:rPr kumimoji="1" lang="en" altLang="zh-CN" sz="1200" b="0" i="0" kern="1200" dirty="0">
                <a:solidFill>
                  <a:schemeClr val="tx1"/>
                </a:solidFill>
                <a:effectLst/>
                <a:latin typeface="Times New Roman" pitchFamily="18" charset="0"/>
                <a:ea typeface="宋体" pitchFamily="2" charset="-122"/>
                <a:cs typeface="+mn-cs"/>
              </a:rPr>
              <a:t> pair</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一端放置在新的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中，通常命名为 </a:t>
            </a:r>
            <a:r>
              <a:rPr kumimoji="1" lang="en" altLang="zh-CN" sz="1200" b="0" i="0" kern="1200" dirty="0">
                <a:solidFill>
                  <a:schemeClr val="tx1"/>
                </a:solidFill>
                <a:effectLst/>
                <a:latin typeface="Times New Roman" pitchFamily="18" charset="0"/>
                <a:ea typeface="宋体" pitchFamily="2" charset="-122"/>
                <a:cs typeface="+mn-cs"/>
              </a:rPr>
              <a:t>eth0</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一端放在原先的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中连接物理网络设备，再通过网桥把别的设备连接进来或者进行路由转发，以此网络实现通信的目的。</a:t>
            </a:r>
          </a:p>
          <a:p>
            <a:r>
              <a:rPr kumimoji="1" lang="zh-CN" altLang="en-US" sz="1200" b="0" i="0" kern="1200" dirty="0">
                <a:solidFill>
                  <a:schemeClr val="tx1"/>
                </a:solidFill>
                <a:effectLst/>
                <a:latin typeface="Times New Roman" pitchFamily="18" charset="0"/>
                <a:ea typeface="宋体" pitchFamily="2" charset="-122"/>
                <a:cs typeface="+mn-cs"/>
              </a:rPr>
              <a:t>也许有读者会好奇，在建立起 </a:t>
            </a:r>
            <a:r>
              <a:rPr kumimoji="1" lang="en" altLang="zh-CN" sz="1200" b="0" i="0" kern="1200" dirty="0" err="1">
                <a:solidFill>
                  <a:schemeClr val="tx1"/>
                </a:solidFill>
                <a:effectLst/>
                <a:latin typeface="Times New Roman" pitchFamily="18" charset="0"/>
                <a:ea typeface="宋体" pitchFamily="2" charset="-122"/>
                <a:cs typeface="+mn-cs"/>
              </a:rPr>
              <a:t>veth</a:t>
            </a:r>
            <a:r>
              <a:rPr kumimoji="1" lang="en" altLang="zh-CN" sz="1200" b="0" i="0" kern="1200" dirty="0">
                <a:solidFill>
                  <a:schemeClr val="tx1"/>
                </a:solidFill>
                <a:effectLst/>
                <a:latin typeface="Times New Roman" pitchFamily="18" charset="0"/>
                <a:ea typeface="宋体" pitchFamily="2" charset="-122"/>
                <a:cs typeface="+mn-cs"/>
              </a:rPr>
              <a:t> pair </a:t>
            </a:r>
            <a:r>
              <a:rPr kumimoji="1" lang="zh-CN" altLang="en-US" sz="1200" b="0" i="0" kern="1200" dirty="0">
                <a:solidFill>
                  <a:schemeClr val="tx1"/>
                </a:solidFill>
                <a:effectLst/>
                <a:latin typeface="Times New Roman" pitchFamily="18" charset="0"/>
                <a:ea typeface="宋体" pitchFamily="2" charset="-122"/>
                <a:cs typeface="+mn-cs"/>
              </a:rPr>
              <a:t>之前，新旧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该如何通信呢？答案是 </a:t>
            </a:r>
            <a:r>
              <a:rPr kumimoji="1" lang="en" altLang="zh-CN" sz="1200" b="0" i="0" kern="1200" dirty="0">
                <a:solidFill>
                  <a:schemeClr val="tx1"/>
                </a:solidFill>
                <a:effectLst/>
                <a:latin typeface="Times New Roman" pitchFamily="18" charset="0"/>
                <a:ea typeface="宋体" pitchFamily="2" charset="-122"/>
                <a:cs typeface="+mn-cs"/>
              </a:rPr>
              <a:t>pipe</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管道）。我们以 </a:t>
            </a:r>
            <a:r>
              <a:rPr kumimoji="1" lang="en" altLang="zh-CN" sz="1200" b="0" i="0" kern="1200" dirty="0">
                <a:solidFill>
                  <a:schemeClr val="tx1"/>
                </a:solidFill>
                <a:effectLst/>
                <a:latin typeface="Times New Roman" pitchFamily="18" charset="0"/>
                <a:ea typeface="宋体" pitchFamily="2" charset="-122"/>
                <a:cs typeface="+mn-cs"/>
              </a:rPr>
              <a:t>Docker Daemon </a:t>
            </a:r>
            <a:r>
              <a:rPr kumimoji="1" lang="zh-CN" altLang="en-US" sz="1200" b="0" i="0" kern="1200" dirty="0">
                <a:solidFill>
                  <a:schemeClr val="tx1"/>
                </a:solidFill>
                <a:effectLst/>
                <a:latin typeface="Times New Roman" pitchFamily="18" charset="0"/>
                <a:ea typeface="宋体" pitchFamily="2" charset="-122"/>
                <a:cs typeface="+mn-cs"/>
              </a:rPr>
              <a:t>在启动容器 </a:t>
            </a:r>
            <a:r>
              <a:rPr kumimoji="1" lang="en" altLang="zh-CN" sz="1200" b="0" i="0" kern="1200" dirty="0" err="1">
                <a:solidFill>
                  <a:schemeClr val="tx1"/>
                </a:solidFill>
                <a:effectLst/>
                <a:latin typeface="Times New Roman" pitchFamily="18" charset="0"/>
                <a:ea typeface="宋体" pitchFamily="2" charset="-122"/>
                <a:cs typeface="+mn-cs"/>
              </a:rPr>
              <a:t>dockerinit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的过程为例。</a:t>
            </a:r>
            <a:r>
              <a:rPr kumimoji="1" lang="en" altLang="zh-CN" sz="1200" b="0" i="0" kern="1200" dirty="0">
                <a:solidFill>
                  <a:schemeClr val="tx1"/>
                </a:solidFill>
                <a:effectLst/>
                <a:latin typeface="Times New Roman" pitchFamily="18" charset="0"/>
                <a:ea typeface="宋体" pitchFamily="2" charset="-122"/>
                <a:cs typeface="+mn-cs"/>
              </a:rPr>
              <a:t>Docker Daemon </a:t>
            </a:r>
            <a:r>
              <a:rPr kumimoji="1" lang="zh-CN" altLang="en-US" sz="1200" b="0" i="0" kern="1200" dirty="0">
                <a:solidFill>
                  <a:schemeClr val="tx1"/>
                </a:solidFill>
                <a:effectLst/>
                <a:latin typeface="Times New Roman" pitchFamily="18" charset="0"/>
                <a:ea typeface="宋体" pitchFamily="2" charset="-122"/>
                <a:cs typeface="+mn-cs"/>
              </a:rPr>
              <a:t>在宿主机上负责创建这个 </a:t>
            </a:r>
            <a:r>
              <a:rPr kumimoji="1" lang="en" altLang="zh-CN" sz="1200" b="0" i="0" kern="1200" dirty="0" err="1">
                <a:solidFill>
                  <a:schemeClr val="tx1"/>
                </a:solidFill>
                <a:effectLst/>
                <a:latin typeface="Times New Roman" pitchFamily="18" charset="0"/>
                <a:ea typeface="宋体" pitchFamily="2" charset="-122"/>
                <a:cs typeface="+mn-cs"/>
              </a:rPr>
              <a:t>veth</a:t>
            </a:r>
            <a:r>
              <a:rPr kumimoji="1" lang="en" altLang="zh-CN" sz="1200" b="0" i="0" kern="1200" dirty="0">
                <a:solidFill>
                  <a:schemeClr val="tx1"/>
                </a:solidFill>
                <a:effectLst/>
                <a:latin typeface="Times New Roman" pitchFamily="18" charset="0"/>
                <a:ea typeface="宋体" pitchFamily="2" charset="-122"/>
                <a:cs typeface="+mn-cs"/>
              </a:rPr>
              <a:t> pair</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通过 </a:t>
            </a:r>
            <a:r>
              <a:rPr kumimoji="1" lang="en" altLang="zh-CN" sz="1200" b="0" i="0" kern="1200" dirty="0" err="1">
                <a:solidFill>
                  <a:schemeClr val="tx1"/>
                </a:solidFill>
                <a:effectLst/>
                <a:latin typeface="Times New Roman" pitchFamily="18" charset="0"/>
                <a:ea typeface="宋体" pitchFamily="2" charset="-122"/>
                <a:cs typeface="+mn-cs"/>
              </a:rPr>
              <a:t>netlink</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调用，把一端绑定到 </a:t>
            </a:r>
            <a:r>
              <a:rPr kumimoji="1" lang="en" altLang="zh-CN" sz="1200" b="0" i="0" kern="1200" dirty="0">
                <a:solidFill>
                  <a:schemeClr val="tx1"/>
                </a:solidFill>
                <a:effectLst/>
                <a:latin typeface="Times New Roman" pitchFamily="18" charset="0"/>
                <a:ea typeface="宋体" pitchFamily="2" charset="-122"/>
                <a:cs typeface="+mn-cs"/>
              </a:rPr>
              <a:t>docker0 </a:t>
            </a:r>
            <a:r>
              <a:rPr kumimoji="1" lang="zh-CN" altLang="en-US" sz="1200" b="0" i="0" kern="1200" dirty="0">
                <a:solidFill>
                  <a:schemeClr val="tx1"/>
                </a:solidFill>
                <a:effectLst/>
                <a:latin typeface="Times New Roman" pitchFamily="18" charset="0"/>
                <a:ea typeface="宋体" pitchFamily="2" charset="-122"/>
                <a:cs typeface="+mn-cs"/>
              </a:rPr>
              <a:t>网桥上，一端连进新建的 </a:t>
            </a:r>
            <a:r>
              <a:rPr kumimoji="1" lang="en" altLang="zh-CN" sz="1200" b="0" i="0" kern="1200" dirty="0">
                <a:solidFill>
                  <a:schemeClr val="tx1"/>
                </a:solidFill>
                <a:effectLst/>
                <a:latin typeface="Times New Roman" pitchFamily="18" charset="0"/>
                <a:ea typeface="宋体" pitchFamily="2" charset="-122"/>
                <a:cs typeface="+mn-cs"/>
              </a:rPr>
              <a:t>network namespace </a:t>
            </a:r>
            <a:r>
              <a:rPr kumimoji="1" lang="zh-CN" altLang="en-US" sz="1200" b="0" i="0" kern="1200" dirty="0">
                <a:solidFill>
                  <a:schemeClr val="tx1"/>
                </a:solidFill>
                <a:effectLst/>
                <a:latin typeface="Times New Roman" pitchFamily="18" charset="0"/>
                <a:ea typeface="宋体" pitchFamily="2" charset="-122"/>
                <a:cs typeface="+mn-cs"/>
              </a:rPr>
              <a:t>进程中。建立的过程中，</a:t>
            </a:r>
            <a:r>
              <a:rPr kumimoji="1" lang="en" altLang="zh-CN" sz="1200" b="0" i="0" kern="1200" dirty="0">
                <a:solidFill>
                  <a:schemeClr val="tx1"/>
                </a:solidFill>
                <a:effectLst/>
                <a:latin typeface="Times New Roman" pitchFamily="18" charset="0"/>
                <a:ea typeface="宋体" pitchFamily="2" charset="-122"/>
                <a:cs typeface="+mn-cs"/>
              </a:rPr>
              <a:t>Docker Daemon </a:t>
            </a:r>
            <a:r>
              <a:rPr kumimoji="1" lang="zh-CN" altLang="en-US" sz="1200" b="0" i="0" kern="1200" dirty="0">
                <a:solidFill>
                  <a:schemeClr val="tx1"/>
                </a:solidFill>
                <a:effectLst/>
                <a:latin typeface="Times New Roman" pitchFamily="18" charset="0"/>
                <a:ea typeface="宋体" pitchFamily="2" charset="-122"/>
                <a:cs typeface="+mn-cs"/>
              </a:rPr>
              <a:t>和 </a:t>
            </a:r>
            <a:r>
              <a:rPr kumimoji="1" lang="en" altLang="zh-CN" sz="1200" b="0" i="0" kern="1200" dirty="0" err="1">
                <a:solidFill>
                  <a:schemeClr val="tx1"/>
                </a:solidFill>
                <a:effectLst/>
                <a:latin typeface="Times New Roman" pitchFamily="18" charset="0"/>
                <a:ea typeface="宋体" pitchFamily="2" charset="-122"/>
                <a:cs typeface="+mn-cs"/>
              </a:rPr>
              <a:t>dockerinit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就通过 </a:t>
            </a:r>
            <a:r>
              <a:rPr kumimoji="1" lang="en" altLang="zh-CN" sz="1200" b="0" i="0" kern="1200" dirty="0">
                <a:solidFill>
                  <a:schemeClr val="tx1"/>
                </a:solidFill>
                <a:effectLst/>
                <a:latin typeface="Times New Roman" pitchFamily="18" charset="0"/>
                <a:ea typeface="宋体" pitchFamily="2" charset="-122"/>
                <a:cs typeface="+mn-cs"/>
              </a:rPr>
              <a:t>pipe </a:t>
            </a:r>
            <a:r>
              <a:rPr kumimoji="1" lang="zh-CN" altLang="en-US" sz="1200" b="0" i="0" kern="1200" dirty="0">
                <a:solidFill>
                  <a:schemeClr val="tx1"/>
                </a:solidFill>
                <a:effectLst/>
                <a:latin typeface="Times New Roman" pitchFamily="18" charset="0"/>
                <a:ea typeface="宋体" pitchFamily="2" charset="-122"/>
                <a:cs typeface="+mn-cs"/>
              </a:rPr>
              <a:t>进行通信，当 </a:t>
            </a:r>
            <a:r>
              <a:rPr kumimoji="1" lang="en" altLang="zh-CN" sz="1200" b="0" i="0" kern="1200" dirty="0">
                <a:solidFill>
                  <a:schemeClr val="tx1"/>
                </a:solidFill>
                <a:effectLst/>
                <a:latin typeface="Times New Roman" pitchFamily="18" charset="0"/>
                <a:ea typeface="宋体" pitchFamily="2" charset="-122"/>
                <a:cs typeface="+mn-cs"/>
              </a:rPr>
              <a:t>Docker Daemon </a:t>
            </a:r>
            <a:r>
              <a:rPr kumimoji="1" lang="zh-CN" altLang="en-US" sz="1200" b="0" i="0" kern="1200" dirty="0">
                <a:solidFill>
                  <a:schemeClr val="tx1"/>
                </a:solidFill>
                <a:effectLst/>
                <a:latin typeface="Times New Roman" pitchFamily="18" charset="0"/>
                <a:ea typeface="宋体" pitchFamily="2" charset="-122"/>
                <a:cs typeface="+mn-cs"/>
              </a:rPr>
              <a:t>完成 </a:t>
            </a:r>
            <a:r>
              <a:rPr kumimoji="1" lang="en" altLang="zh-CN" sz="1200" b="0" i="0" kern="1200" dirty="0" err="1">
                <a:solidFill>
                  <a:schemeClr val="tx1"/>
                </a:solidFill>
                <a:effectLst/>
                <a:latin typeface="Times New Roman" pitchFamily="18" charset="0"/>
                <a:ea typeface="宋体" pitchFamily="2" charset="-122"/>
                <a:cs typeface="+mn-cs"/>
              </a:rPr>
              <a:t>veth</a:t>
            </a:r>
            <a:r>
              <a:rPr kumimoji="1" lang="en" altLang="zh-CN" sz="1200" b="0" i="0" kern="1200" dirty="0">
                <a:solidFill>
                  <a:schemeClr val="tx1"/>
                </a:solidFill>
                <a:effectLst/>
                <a:latin typeface="Times New Roman" pitchFamily="18" charset="0"/>
                <a:ea typeface="宋体" pitchFamily="2" charset="-122"/>
                <a:cs typeface="+mn-cs"/>
              </a:rPr>
              <a:t>-pair </a:t>
            </a:r>
            <a:r>
              <a:rPr kumimoji="1" lang="zh-CN" altLang="en-US" sz="1200" b="0" i="0" kern="1200" dirty="0">
                <a:solidFill>
                  <a:schemeClr val="tx1"/>
                </a:solidFill>
                <a:effectLst/>
                <a:latin typeface="Times New Roman" pitchFamily="18" charset="0"/>
                <a:ea typeface="宋体" pitchFamily="2" charset="-122"/>
                <a:cs typeface="+mn-cs"/>
              </a:rPr>
              <a:t>的创建之前，</a:t>
            </a:r>
            <a:r>
              <a:rPr kumimoji="1" lang="en" altLang="zh-CN" sz="1200" b="0" i="0" kern="1200" dirty="0" err="1">
                <a:solidFill>
                  <a:schemeClr val="tx1"/>
                </a:solidFill>
                <a:effectLst/>
                <a:latin typeface="Times New Roman" pitchFamily="18" charset="0"/>
                <a:ea typeface="宋体" pitchFamily="2" charset="-122"/>
                <a:cs typeface="+mn-cs"/>
              </a:rPr>
              <a:t>dockerinit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在管道的另一端循环等待，直到管道另一端传来 </a:t>
            </a:r>
            <a:r>
              <a:rPr kumimoji="1" lang="en" altLang="zh-CN" sz="1200" b="0" i="0" kern="1200" dirty="0">
                <a:solidFill>
                  <a:schemeClr val="tx1"/>
                </a:solidFill>
                <a:effectLst/>
                <a:latin typeface="Times New Roman" pitchFamily="18" charset="0"/>
                <a:ea typeface="宋体" pitchFamily="2" charset="-122"/>
                <a:cs typeface="+mn-cs"/>
              </a:rPr>
              <a:t>Docker Daemon </a:t>
            </a:r>
            <a:r>
              <a:rPr kumimoji="1" lang="zh-CN" altLang="en-US" sz="1200" b="0" i="0" kern="1200" dirty="0">
                <a:solidFill>
                  <a:schemeClr val="tx1"/>
                </a:solidFill>
                <a:effectLst/>
                <a:latin typeface="Times New Roman" pitchFamily="18" charset="0"/>
                <a:ea typeface="宋体" pitchFamily="2" charset="-122"/>
                <a:cs typeface="+mn-cs"/>
              </a:rPr>
              <a:t>关于 </a:t>
            </a:r>
            <a:r>
              <a:rPr kumimoji="1" lang="en" altLang="zh-CN" sz="1200" b="0" i="0" kern="1200" dirty="0" err="1">
                <a:solidFill>
                  <a:schemeClr val="tx1"/>
                </a:solidFill>
                <a:effectLst/>
                <a:latin typeface="Times New Roman" pitchFamily="18" charset="0"/>
                <a:ea typeface="宋体" pitchFamily="2" charset="-122"/>
                <a:cs typeface="+mn-cs"/>
              </a:rPr>
              <a:t>veth</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设备的信息，并关闭管道。</a:t>
            </a:r>
            <a:r>
              <a:rPr kumimoji="1" lang="en" altLang="zh-CN" sz="1200" b="0" i="0" kern="1200" dirty="0" err="1">
                <a:solidFill>
                  <a:schemeClr val="tx1"/>
                </a:solidFill>
                <a:effectLst/>
                <a:latin typeface="Times New Roman" pitchFamily="18" charset="0"/>
                <a:ea typeface="宋体" pitchFamily="2" charset="-122"/>
                <a:cs typeface="+mn-cs"/>
              </a:rPr>
              <a:t>dockerinit</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才结束等待的过程，并把它的“</a:t>
            </a:r>
            <a:r>
              <a:rPr kumimoji="1" lang="en" altLang="zh-CN" sz="1200" b="0" i="0" kern="1200" dirty="0">
                <a:solidFill>
                  <a:schemeClr val="tx1"/>
                </a:solidFill>
                <a:effectLst/>
                <a:latin typeface="Times New Roman" pitchFamily="18" charset="0"/>
                <a:ea typeface="宋体" pitchFamily="2" charset="-122"/>
                <a:cs typeface="+mn-cs"/>
              </a:rPr>
              <a:t>eth0”</a:t>
            </a:r>
            <a:r>
              <a:rPr kumimoji="1" lang="zh-CN" altLang="en-US" sz="1200" b="0" i="0" kern="1200" dirty="0">
                <a:solidFill>
                  <a:schemeClr val="tx1"/>
                </a:solidFill>
                <a:effectLst/>
                <a:latin typeface="Times New Roman" pitchFamily="18" charset="0"/>
                <a:ea typeface="宋体" pitchFamily="2" charset="-122"/>
                <a:cs typeface="+mn-cs"/>
              </a:rPr>
              <a:t>启动起来。整个效果类似下图所示。</a:t>
            </a:r>
          </a:p>
          <a:p>
            <a:endParaRPr kumimoji="1" lang="zh-CN" altLang="en-US" sz="1200" b="0" i="0" kern="1200" dirty="0">
              <a:solidFill>
                <a:schemeClr val="tx1"/>
              </a:solidFill>
              <a:effectLst/>
              <a:latin typeface="Times New Roman" pitchFamily="18" charset="0"/>
              <a:ea typeface="宋体" pitchFamily="2" charset="-122"/>
              <a:cs typeface="+mn-cs"/>
            </a:endParaRP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21</a:t>
            </a:fld>
            <a:endParaRPr lang="en-US" altLang="zh-CN"/>
          </a:p>
        </p:txBody>
      </p:sp>
    </p:spTree>
    <p:extLst>
      <p:ext uri="{BB962C8B-B14F-4D97-AF65-F5344CB8AC3E}">
        <p14:creationId xmlns:p14="http://schemas.microsoft.com/office/powerpoint/2010/main" val="2578043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en" altLang="zh-CN" sz="1200" b="0" i="0" kern="1200" dirty="0">
                <a:solidFill>
                  <a:schemeClr val="tx1"/>
                </a:solidFill>
                <a:effectLst/>
                <a:latin typeface="Times New Roman" pitchFamily="18" charset="0"/>
                <a:ea typeface="宋体" pitchFamily="2" charset="-122"/>
                <a:cs typeface="+mn-cs"/>
              </a:rPr>
              <a:t>User namespace </a:t>
            </a:r>
            <a:r>
              <a:rPr kumimoji="1" lang="zh-CN" altLang="en-US" sz="1200" b="0" i="0" kern="1200" dirty="0">
                <a:solidFill>
                  <a:schemeClr val="tx1"/>
                </a:solidFill>
                <a:effectLst/>
                <a:latin typeface="Times New Roman" pitchFamily="18" charset="0"/>
                <a:ea typeface="宋体" pitchFamily="2" charset="-122"/>
                <a:cs typeface="+mn-cs"/>
              </a:rPr>
              <a:t>主要隔离了安全相关的标识符（</a:t>
            </a:r>
            <a:r>
              <a:rPr kumimoji="1" lang="en" altLang="zh-CN" sz="1200" b="0" i="0" kern="1200" dirty="0">
                <a:solidFill>
                  <a:schemeClr val="tx1"/>
                </a:solidFill>
                <a:effectLst/>
                <a:latin typeface="Times New Roman" pitchFamily="18" charset="0"/>
                <a:ea typeface="宋体" pitchFamily="2" charset="-122"/>
                <a:cs typeface="+mn-cs"/>
              </a:rPr>
              <a:t>identifiers</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和属性（</a:t>
            </a:r>
            <a:r>
              <a:rPr kumimoji="1" lang="en" altLang="zh-CN" sz="1200" b="0" i="0" kern="1200" dirty="0">
                <a:solidFill>
                  <a:schemeClr val="tx1"/>
                </a:solidFill>
                <a:effectLst/>
                <a:latin typeface="Times New Roman" pitchFamily="18" charset="0"/>
                <a:ea typeface="宋体" pitchFamily="2" charset="-122"/>
                <a:cs typeface="+mn-cs"/>
              </a:rPr>
              <a:t>attributes</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包括用户 </a:t>
            </a:r>
            <a:r>
              <a:rPr kumimoji="1" lang="en" altLang="zh-CN" sz="1200" b="0" i="0" kern="1200" dirty="0">
                <a:solidFill>
                  <a:schemeClr val="tx1"/>
                </a:solidFill>
                <a:effectLst/>
                <a:latin typeface="Times New Roman" pitchFamily="18" charset="0"/>
                <a:ea typeface="宋体" pitchFamily="2" charset="-122"/>
                <a:cs typeface="+mn-cs"/>
              </a:rPr>
              <a:t>ID</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用户组 </a:t>
            </a:r>
            <a:r>
              <a:rPr kumimoji="1" lang="en" altLang="zh-CN" sz="1200" b="0" i="0" kern="1200" dirty="0">
                <a:solidFill>
                  <a:schemeClr val="tx1"/>
                </a:solidFill>
                <a:effectLst/>
                <a:latin typeface="Times New Roman" pitchFamily="18" charset="0"/>
                <a:ea typeface="宋体" pitchFamily="2" charset="-122"/>
                <a:cs typeface="+mn-cs"/>
              </a:rPr>
              <a:t>ID</a:t>
            </a:r>
            <a:r>
              <a:rPr kumimoji="1" lang="zh-CN" altLang="e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root </a:t>
            </a:r>
            <a:r>
              <a:rPr kumimoji="1" lang="zh-CN" altLang="en-US" sz="1200" b="0" i="0" kern="1200" dirty="0">
                <a:solidFill>
                  <a:schemeClr val="tx1"/>
                </a:solidFill>
                <a:effectLst/>
                <a:latin typeface="Times New Roman" pitchFamily="18" charset="0"/>
                <a:ea typeface="宋体" pitchFamily="2" charset="-122"/>
                <a:cs typeface="+mn-cs"/>
              </a:rPr>
              <a:t>目录、</a:t>
            </a:r>
            <a:r>
              <a:rPr kumimoji="1" lang="zh-CN" altLang="en-US" sz="1200" b="0" i="0" u="none" strike="noStrike" kern="1200" dirty="0">
                <a:solidFill>
                  <a:schemeClr val="tx1"/>
                </a:solidFill>
                <a:effectLst/>
                <a:latin typeface="Times New Roman" pitchFamily="18" charset="0"/>
                <a:ea typeface="宋体" pitchFamily="2" charset="-122"/>
                <a:cs typeface="+mn-cs"/>
                <a:hlinkClick r:id="rId3"/>
              </a:rPr>
              <a:t> </a:t>
            </a:r>
            <a:r>
              <a:rPr kumimoji="1" lang="en" altLang="zh-CN" sz="1200" b="0" i="0" u="none" strike="noStrike" kern="1200" dirty="0">
                <a:solidFill>
                  <a:schemeClr val="tx1"/>
                </a:solidFill>
                <a:effectLst/>
                <a:latin typeface="Times New Roman" pitchFamily="18" charset="0"/>
                <a:ea typeface="宋体" pitchFamily="2" charset="-122"/>
                <a:cs typeface="+mn-cs"/>
                <a:hlinkClick r:id="rId3"/>
              </a:rPr>
              <a:t>key </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指密钥）以及</a:t>
            </a:r>
            <a:r>
              <a:rPr kumimoji="1" lang="zh-CN" altLang="en-US" sz="1200" b="0" i="0" u="none" strike="noStrike" kern="1200" dirty="0">
                <a:solidFill>
                  <a:schemeClr val="tx1"/>
                </a:solidFill>
                <a:effectLst/>
                <a:latin typeface="Times New Roman" pitchFamily="18" charset="0"/>
                <a:ea typeface="宋体" pitchFamily="2" charset="-122"/>
                <a:cs typeface="+mn-cs"/>
                <a:hlinkClick r:id="rId4"/>
              </a:rPr>
              <a:t>特殊权限</a:t>
            </a:r>
            <a:r>
              <a:rPr kumimoji="1" lang="zh-CN" altLang="en-US" sz="1200" b="0" i="0" kern="1200" dirty="0">
                <a:solidFill>
                  <a:schemeClr val="tx1"/>
                </a:solidFill>
                <a:effectLst/>
                <a:latin typeface="Times New Roman" pitchFamily="18" charset="0"/>
                <a:ea typeface="宋体" pitchFamily="2" charset="-122"/>
                <a:cs typeface="+mn-cs"/>
              </a:rPr>
              <a:t>。说得通俗一点，一个普通用户的进程通过</a:t>
            </a:r>
            <a:r>
              <a:rPr kumimoji="1" lang="en" altLang="zh-CN" sz="1200" b="0" i="0" kern="1200" dirty="0">
                <a:solidFill>
                  <a:schemeClr val="tx1"/>
                </a:solidFill>
                <a:effectLst/>
                <a:latin typeface="Times New Roman" pitchFamily="18" charset="0"/>
                <a:ea typeface="宋体" pitchFamily="2" charset="-122"/>
                <a:cs typeface="+mn-cs"/>
              </a:rPr>
              <a:t>clone() </a:t>
            </a:r>
            <a:r>
              <a:rPr kumimoji="1" lang="zh-CN" altLang="en-US" sz="1200" b="0" i="0" kern="1200" dirty="0">
                <a:solidFill>
                  <a:schemeClr val="tx1"/>
                </a:solidFill>
                <a:effectLst/>
                <a:latin typeface="Times New Roman" pitchFamily="18" charset="0"/>
                <a:ea typeface="宋体" pitchFamily="2" charset="-122"/>
                <a:cs typeface="+mn-cs"/>
              </a:rPr>
              <a:t>创建的新进程在新</a:t>
            </a:r>
            <a:r>
              <a:rPr kumimoji="1" lang="en" altLang="zh-CN" sz="1200" b="0" i="0" kern="1200" dirty="0">
                <a:solidFill>
                  <a:schemeClr val="tx1"/>
                </a:solidFill>
                <a:effectLst/>
                <a:latin typeface="Times New Roman" pitchFamily="18" charset="0"/>
                <a:ea typeface="宋体" pitchFamily="2" charset="-122"/>
                <a:cs typeface="+mn-cs"/>
              </a:rPr>
              <a:t>user namespace </a:t>
            </a:r>
            <a:r>
              <a:rPr kumimoji="1" lang="zh-CN" altLang="en-US" sz="1200" b="0" i="0" kern="1200" dirty="0">
                <a:solidFill>
                  <a:schemeClr val="tx1"/>
                </a:solidFill>
                <a:effectLst/>
                <a:latin typeface="Times New Roman" pitchFamily="18" charset="0"/>
                <a:ea typeface="宋体" pitchFamily="2" charset="-122"/>
                <a:cs typeface="+mn-cs"/>
              </a:rPr>
              <a:t>中可以拥有不同的用户和用户组。这意味着一个进程在容器外属于一个没有特权的普通用户，但是他创建的容器进程却属于拥有所有权限的超级用户，这个技术为容器提供了极大的自由。</a:t>
            </a:r>
          </a:p>
          <a:p>
            <a:endParaRPr lang="en-US" altLang="zh-CN" dirty="0"/>
          </a:p>
          <a:p>
            <a:r>
              <a:rPr kumimoji="1" lang="en" altLang="zh-CN" sz="1200" b="0" i="0" kern="1200" dirty="0">
                <a:solidFill>
                  <a:schemeClr val="tx1"/>
                </a:solidFill>
                <a:effectLst/>
                <a:latin typeface="Times New Roman" pitchFamily="18" charset="0"/>
                <a:ea typeface="宋体" pitchFamily="2" charset="-122"/>
                <a:cs typeface="+mn-cs"/>
              </a:rPr>
              <a:t>User namespace </a:t>
            </a:r>
            <a:r>
              <a:rPr kumimoji="1" lang="zh-CN" altLang="en-US" sz="1200" b="0" i="0" kern="1200" dirty="0">
                <a:solidFill>
                  <a:schemeClr val="tx1"/>
                </a:solidFill>
                <a:effectLst/>
                <a:latin typeface="Times New Roman" pitchFamily="18" charset="0"/>
                <a:ea typeface="宋体" pitchFamily="2" charset="-122"/>
                <a:cs typeface="+mn-cs"/>
              </a:rPr>
              <a:t>是目前的六个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中最后一个支持的，并且直到 </a:t>
            </a:r>
            <a:r>
              <a:rPr kumimoji="1" lang="en" altLang="zh-CN" sz="1200" b="0" i="0" kern="1200" dirty="0">
                <a:solidFill>
                  <a:schemeClr val="tx1"/>
                </a:solidFill>
                <a:effectLst/>
                <a:latin typeface="Times New Roman" pitchFamily="18" charset="0"/>
                <a:ea typeface="宋体" pitchFamily="2" charset="-122"/>
                <a:cs typeface="+mn-cs"/>
              </a:rPr>
              <a:t>Linux </a:t>
            </a:r>
            <a:r>
              <a:rPr kumimoji="1" lang="zh-CN" altLang="en-US" sz="1200" b="0" i="0" kern="1200" dirty="0">
                <a:solidFill>
                  <a:schemeClr val="tx1"/>
                </a:solidFill>
                <a:effectLst/>
                <a:latin typeface="Times New Roman" pitchFamily="18" charset="0"/>
                <a:ea typeface="宋体" pitchFamily="2" charset="-122"/>
                <a:cs typeface="+mn-cs"/>
              </a:rPr>
              <a:t>内核 </a:t>
            </a:r>
            <a:r>
              <a:rPr kumimoji="1" lang="en-US" altLang="zh-CN" sz="1200" b="0" i="0" kern="1200" dirty="0">
                <a:solidFill>
                  <a:schemeClr val="tx1"/>
                </a:solidFill>
                <a:effectLst/>
                <a:latin typeface="Times New Roman" pitchFamily="18" charset="0"/>
                <a:ea typeface="宋体" pitchFamily="2" charset="-122"/>
                <a:cs typeface="+mn-cs"/>
              </a:rPr>
              <a:t>3.8 </a:t>
            </a:r>
            <a:r>
              <a:rPr kumimoji="1" lang="zh-CN" altLang="en-US" sz="1200" b="0" i="0" kern="1200" dirty="0">
                <a:solidFill>
                  <a:schemeClr val="tx1"/>
                </a:solidFill>
                <a:effectLst/>
                <a:latin typeface="Times New Roman" pitchFamily="18" charset="0"/>
                <a:ea typeface="宋体" pitchFamily="2" charset="-122"/>
                <a:cs typeface="+mn-cs"/>
              </a:rPr>
              <a:t>版本的时候还未完全实现（还有部分文件系统不支持）。因为 </a:t>
            </a:r>
            <a:r>
              <a:rPr kumimoji="1" lang="en" altLang="zh-CN" sz="1200" b="0" i="0" kern="1200" dirty="0">
                <a:solidFill>
                  <a:schemeClr val="tx1"/>
                </a:solidFill>
                <a:effectLst/>
                <a:latin typeface="Times New Roman" pitchFamily="18" charset="0"/>
                <a:ea typeface="宋体" pitchFamily="2" charset="-122"/>
                <a:cs typeface="+mn-cs"/>
              </a:rPr>
              <a:t>user namespace </a:t>
            </a:r>
            <a:r>
              <a:rPr kumimoji="1" lang="zh-CN" altLang="en-US" sz="1200" b="0" i="0" kern="1200" dirty="0">
                <a:solidFill>
                  <a:schemeClr val="tx1"/>
                </a:solidFill>
                <a:effectLst/>
                <a:latin typeface="Times New Roman" pitchFamily="18" charset="0"/>
                <a:ea typeface="宋体" pitchFamily="2" charset="-122"/>
                <a:cs typeface="+mn-cs"/>
              </a:rPr>
              <a:t>实际上并不算完全成熟，很多发行版担心安全问题，在编译内核的时候并未开启 </a:t>
            </a:r>
            <a:r>
              <a:rPr kumimoji="1" lang="en" altLang="zh-CN" sz="1200" b="0" i="0" kern="1200" dirty="0">
                <a:solidFill>
                  <a:schemeClr val="tx1"/>
                </a:solidFill>
                <a:effectLst/>
                <a:latin typeface="Times New Roman" pitchFamily="18" charset="0"/>
                <a:ea typeface="宋体" pitchFamily="2" charset="-122"/>
                <a:cs typeface="+mn-cs"/>
              </a:rPr>
              <a:t>USER_NS</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实际上目前 </a:t>
            </a:r>
            <a:r>
              <a:rPr kumimoji="1" lang="en" altLang="zh-CN" sz="1200" b="0" i="0" kern="1200" dirty="0">
                <a:solidFill>
                  <a:schemeClr val="tx1"/>
                </a:solidFill>
                <a:effectLst/>
                <a:latin typeface="Times New Roman" pitchFamily="18" charset="0"/>
                <a:ea typeface="宋体" pitchFamily="2" charset="-122"/>
                <a:cs typeface="+mn-cs"/>
              </a:rPr>
              <a:t>Docker </a:t>
            </a:r>
            <a:r>
              <a:rPr kumimoji="1" lang="zh-CN" altLang="en-US" sz="1200" b="0" i="0" kern="1200" dirty="0">
                <a:solidFill>
                  <a:schemeClr val="tx1"/>
                </a:solidFill>
                <a:effectLst/>
                <a:latin typeface="Times New Roman" pitchFamily="18" charset="0"/>
                <a:ea typeface="宋体" pitchFamily="2" charset="-122"/>
                <a:cs typeface="+mn-cs"/>
              </a:rPr>
              <a:t>也还不支持 </a:t>
            </a:r>
            <a:r>
              <a:rPr kumimoji="1" lang="en" altLang="zh-CN" sz="1200" b="0" i="0" kern="1200" dirty="0">
                <a:solidFill>
                  <a:schemeClr val="tx1"/>
                </a:solidFill>
                <a:effectLst/>
                <a:latin typeface="Times New Roman" pitchFamily="18" charset="0"/>
                <a:ea typeface="宋体" pitchFamily="2" charset="-122"/>
                <a:cs typeface="+mn-cs"/>
              </a:rPr>
              <a:t>user namespace</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22</a:t>
            </a:fld>
            <a:endParaRPr lang="en-US" altLang="zh-CN"/>
          </a:p>
        </p:txBody>
      </p:sp>
    </p:spTree>
    <p:extLst>
      <p:ext uri="{BB962C8B-B14F-4D97-AF65-F5344CB8AC3E}">
        <p14:creationId xmlns:p14="http://schemas.microsoft.com/office/powerpoint/2010/main" val="4218336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A9B50B80-9611-B24E-8BAB-68389D0E52BD}"/>
              </a:ext>
            </a:extLst>
          </p:cNvPr>
          <p:cNvSpPr>
            <a:spLocks noGrp="1" noRot="1" noChangeAspect="1" noTextEdit="1"/>
          </p:cNvSpPr>
          <p:nvPr>
            <p:ph type="sldImg"/>
          </p:nvPr>
        </p:nvSpPr>
        <p:spPr bwMode="auto">
          <a:xfrm>
            <a:off x="930275" y="741363"/>
            <a:ext cx="4937125"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6DB76C05-B1BB-C645-BF6B-B1C9187D21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a:t>是在内存中，而不是在硬盘上面的，所以是伪文件。</a:t>
            </a:r>
          </a:p>
        </p:txBody>
      </p:sp>
      <p:sp>
        <p:nvSpPr>
          <p:cNvPr id="30724" name="灯片编号占位符 3">
            <a:extLst>
              <a:ext uri="{FF2B5EF4-FFF2-40B4-BE49-F238E27FC236}">
                <a16:creationId xmlns:a16="http://schemas.microsoft.com/office/drawing/2014/main" id="{5D0E9FC9-A399-D441-B82D-DBD6FF2988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164165D-18C2-BE4F-991D-B14EF10A379E}" type="slidenum">
              <a:rPr lang="zh-CN" altLang="en-US">
                <a:latin typeface="Calibri" panose="020F0502020204030204" pitchFamily="34" charset="0"/>
              </a:rPr>
              <a:pPr/>
              <a:t>23</a:t>
            </a:fld>
            <a:endParaRPr lang="zh-CN" altLang="en-US">
              <a:latin typeface="Calibri" panose="020F0502020204030204" pitchFamily="34" charset="0"/>
            </a:endParaRPr>
          </a:p>
        </p:txBody>
      </p:sp>
    </p:spTree>
    <p:extLst>
      <p:ext uri="{BB962C8B-B14F-4D97-AF65-F5344CB8AC3E}">
        <p14:creationId xmlns:p14="http://schemas.microsoft.com/office/powerpoint/2010/main" val="179694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a:t>
            </a:fld>
            <a:endParaRPr lang="en-US" altLang="zh-CN"/>
          </a:p>
        </p:txBody>
      </p:sp>
    </p:spTree>
    <p:extLst>
      <p:ext uri="{BB962C8B-B14F-4D97-AF65-F5344CB8AC3E}">
        <p14:creationId xmlns:p14="http://schemas.microsoft.com/office/powerpoint/2010/main" val="752163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2CF1C02D-9410-924B-B865-086EA3C1414F}"/>
              </a:ext>
            </a:extLst>
          </p:cNvPr>
          <p:cNvSpPr>
            <a:spLocks noGrp="1" noRot="1" noChangeAspect="1" noTextEdit="1"/>
          </p:cNvSpPr>
          <p:nvPr>
            <p:ph type="sldImg"/>
          </p:nvPr>
        </p:nvSpPr>
        <p:spPr bwMode="auto">
          <a:xfrm>
            <a:off x="930275" y="741363"/>
            <a:ext cx="4937125"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BC916232-5262-2E48-8725-31A88A0E1E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a:t>每个管理资源的子系统都是自己建立之后，挂载上去的。</a:t>
            </a:r>
          </a:p>
        </p:txBody>
      </p:sp>
      <p:sp>
        <p:nvSpPr>
          <p:cNvPr id="35844" name="灯片编号占位符 3">
            <a:extLst>
              <a:ext uri="{FF2B5EF4-FFF2-40B4-BE49-F238E27FC236}">
                <a16:creationId xmlns:a16="http://schemas.microsoft.com/office/drawing/2014/main" id="{FF20D8BC-F6A8-AB42-8E63-C864F1432A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48B1AE7-C365-6247-ABAB-265EAEF266D2}" type="slidenum">
              <a:rPr lang="zh-CN" altLang="en-US">
                <a:latin typeface="Calibri" panose="020F0502020204030204" pitchFamily="34" charset="0"/>
              </a:rPr>
              <a:pPr/>
              <a:t>27</a:t>
            </a:fld>
            <a:endParaRPr lang="zh-CN" altLang="en-US">
              <a:latin typeface="Calibri" panose="020F0502020204030204" pitchFamily="34" charset="0"/>
            </a:endParaRPr>
          </a:p>
        </p:txBody>
      </p:sp>
    </p:spTree>
    <p:extLst>
      <p:ext uri="{BB962C8B-B14F-4D97-AF65-F5344CB8AC3E}">
        <p14:creationId xmlns:p14="http://schemas.microsoft.com/office/powerpoint/2010/main" val="164148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B2CDA14C-2526-F84E-B48F-8FC1A54A7CCE}"/>
              </a:ext>
            </a:extLst>
          </p:cNvPr>
          <p:cNvSpPr>
            <a:spLocks noGrp="1" noRot="1" noChangeAspect="1" noTextEdit="1"/>
          </p:cNvSpPr>
          <p:nvPr>
            <p:ph type="sldImg"/>
          </p:nvPr>
        </p:nvSpPr>
        <p:spPr bwMode="auto">
          <a:xfrm>
            <a:off x="930275" y="741363"/>
            <a:ext cx="4937125"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B9ADD379-C54D-1344-9E88-9DB7E13898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a:t>虚拟地址和物理地址的不同，执行指令是是从虚拟地址映射到物理地址</a:t>
            </a:r>
          </a:p>
        </p:txBody>
      </p:sp>
      <p:sp>
        <p:nvSpPr>
          <p:cNvPr id="20484" name="灯片编号占位符 3">
            <a:extLst>
              <a:ext uri="{FF2B5EF4-FFF2-40B4-BE49-F238E27FC236}">
                <a16:creationId xmlns:a16="http://schemas.microsoft.com/office/drawing/2014/main" id="{27D90761-D690-924F-84EE-FAF627A895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EECB11-7F61-8241-9B83-5CB943124266}" type="slidenum">
              <a:rPr lang="zh-CN" altLang="en-US">
                <a:latin typeface="Calibri" panose="020F0502020204030204" pitchFamily="34" charset="0"/>
              </a:rPr>
              <a:pPr/>
              <a:t>4</a:t>
            </a:fld>
            <a:endParaRPr lang="zh-CN" altLang="en-US">
              <a:latin typeface="Calibri" panose="020F0502020204030204" pitchFamily="34" charset="0"/>
            </a:endParaRPr>
          </a:p>
        </p:txBody>
      </p:sp>
    </p:spTree>
    <p:extLst>
      <p:ext uri="{BB962C8B-B14F-4D97-AF65-F5344CB8AC3E}">
        <p14:creationId xmlns:p14="http://schemas.microsoft.com/office/powerpoint/2010/main" val="1156341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lang="zh-CN" altLang="en-US" sz="1200" dirty="0">
                <a:solidFill>
                  <a:srgbClr val="002060"/>
                </a:solidFill>
                <a:ea typeface="黑体" panose="02010609060101010101" pitchFamily="49" charset="-122"/>
              </a:rPr>
              <a:t>主机的虚拟化框架能在同一物理机器上实现提供不同的用户操作系统视图，使用ＶＭＷａｒｅ虽然也可以提供一种解决方案，但是资源分配不是很好，而且是在以一种ＯＳ为基础</a:t>
            </a:r>
            <a:r>
              <a:rPr lang="en-US" altLang="zh-CN" sz="1200" dirty="0">
                <a:solidFill>
                  <a:srgbClr val="002060"/>
                </a:solidFill>
                <a:ea typeface="黑体" panose="02010609060101010101" pitchFamily="49" charset="-122"/>
              </a:rPr>
              <a:t>,</a:t>
            </a:r>
            <a:r>
              <a:rPr lang="zh-CN" altLang="en-US" sz="1200" dirty="0">
                <a:solidFill>
                  <a:srgbClr val="002060"/>
                </a:solidFill>
                <a:ea typeface="黑体" panose="02010609060101010101" pitchFamily="49" charset="-122"/>
              </a:rPr>
              <a:t>在其上模拟实现另一种ＯＳ，命名空间为系统的虚拟化提供了不同的实现思路，一台主机可以同时运行多个内核，即同时运行多个操作系统（同种操作系 统），全局系统资源通过命名空间隔离开，各个容器相当于一个独立的ＯＳ，这样的实现更加灵活，命名空间也可以组成层次结构。</a:t>
            </a:r>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a:t>
            </a:fld>
            <a:endParaRPr lang="en-US" altLang="zh-CN"/>
          </a:p>
        </p:txBody>
      </p:sp>
    </p:spTree>
    <p:extLst>
      <p:ext uri="{BB962C8B-B14F-4D97-AF65-F5344CB8AC3E}">
        <p14:creationId xmlns:p14="http://schemas.microsoft.com/office/powerpoint/2010/main" val="3697166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20FED75C-22B3-0748-8911-F24A0811631D}"/>
              </a:ext>
            </a:extLst>
          </p:cNvPr>
          <p:cNvSpPr>
            <a:spLocks noGrp="1" noRot="1" noChangeAspect="1" noTextEdit="1"/>
          </p:cNvSpPr>
          <p:nvPr>
            <p:ph type="sldImg"/>
          </p:nvPr>
        </p:nvSpPr>
        <p:spPr bwMode="auto">
          <a:xfrm>
            <a:off x="930275" y="741363"/>
            <a:ext cx="4937125"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66A8BD18-3B95-E941-AADC-A931CAE0B5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a:t>Uts,ipc,mnt,pid,net</a:t>
            </a:r>
            <a:r>
              <a:rPr lang="zh-CN" altLang="en-US"/>
              <a:t>都是子系统</a:t>
            </a:r>
          </a:p>
        </p:txBody>
      </p:sp>
      <p:sp>
        <p:nvSpPr>
          <p:cNvPr id="23556" name="灯片编号占位符 3">
            <a:extLst>
              <a:ext uri="{FF2B5EF4-FFF2-40B4-BE49-F238E27FC236}">
                <a16:creationId xmlns:a16="http://schemas.microsoft.com/office/drawing/2014/main" id="{F295054D-EE97-FE4D-AA11-587AC442C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4ADA31-EFD2-3348-94EC-D1FD8A6552B9}" type="slidenum">
              <a:rPr lang="zh-CN" altLang="en-US">
                <a:latin typeface="Calibri" panose="020F0502020204030204" pitchFamily="34" charset="0"/>
              </a:rPr>
              <a:pPr/>
              <a:t>6</a:t>
            </a:fld>
            <a:endParaRPr lang="zh-CN" altLang="en-US">
              <a:latin typeface="Calibri" panose="020F0502020204030204" pitchFamily="34" charset="0"/>
            </a:endParaRPr>
          </a:p>
        </p:txBody>
      </p:sp>
    </p:spTree>
    <p:extLst>
      <p:ext uri="{BB962C8B-B14F-4D97-AF65-F5344CB8AC3E}">
        <p14:creationId xmlns:p14="http://schemas.microsoft.com/office/powerpoint/2010/main" val="1282653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pPr>
              <a:lnSpc>
                <a:spcPct val="80000"/>
              </a:lnSpc>
              <a:buFontTx/>
              <a:buNone/>
            </a:pPr>
            <a:r>
              <a:rPr lang="zh-CN" altLang="en-US" sz="1200" dirty="0">
                <a:ea typeface="黑体" panose="02010609060101010101" pitchFamily="49" charset="-122"/>
              </a:rPr>
              <a:t>看了上面的数据结构，我们就会基本明白，命名空间本身只</a:t>
            </a:r>
            <a:endParaRPr lang="en-US" altLang="zh-CN" sz="1200" dirty="0">
              <a:ea typeface="黑体" panose="02010609060101010101" pitchFamily="49" charset="-122"/>
            </a:endParaRPr>
          </a:p>
          <a:p>
            <a:pPr>
              <a:lnSpc>
                <a:spcPct val="80000"/>
              </a:lnSpc>
              <a:buFontTx/>
              <a:buNone/>
            </a:pPr>
            <a:r>
              <a:rPr lang="zh-CN" altLang="en-US" sz="1200" dirty="0">
                <a:ea typeface="黑体" panose="02010609060101010101" pitchFamily="49" charset="-122"/>
              </a:rPr>
              <a:t>是一个框架，需要其他实行虚拟化的子系统实现自己的命名</a:t>
            </a:r>
            <a:endParaRPr lang="en-US" altLang="zh-CN" sz="1200" dirty="0">
              <a:ea typeface="黑体" panose="02010609060101010101" pitchFamily="49" charset="-122"/>
            </a:endParaRPr>
          </a:p>
          <a:p>
            <a:pPr>
              <a:lnSpc>
                <a:spcPct val="80000"/>
              </a:lnSpc>
              <a:buFontTx/>
              <a:buNone/>
            </a:pPr>
            <a:r>
              <a:rPr lang="zh-CN" altLang="en-US" sz="1200" dirty="0">
                <a:ea typeface="黑体" panose="02010609060101010101" pitchFamily="49" charset="-122"/>
              </a:rPr>
              <a:t>空间。这些子系统的对象就不再是全局维护的一份结构了，</a:t>
            </a:r>
            <a:endParaRPr lang="en-US" altLang="zh-CN" sz="1200" dirty="0">
              <a:ea typeface="黑体" panose="02010609060101010101" pitchFamily="49" charset="-122"/>
            </a:endParaRPr>
          </a:p>
          <a:p>
            <a:pPr>
              <a:lnSpc>
                <a:spcPct val="80000"/>
              </a:lnSpc>
              <a:buFontTx/>
              <a:buNone/>
            </a:pPr>
            <a:r>
              <a:rPr lang="zh-CN" altLang="en-US" sz="1200" dirty="0">
                <a:ea typeface="黑体" panose="02010609060101010101" pitchFamily="49" charset="-122"/>
              </a:rPr>
              <a:t>而是和进程的用户空间数目一致，每一个命名空间都会有对</a:t>
            </a:r>
            <a:endParaRPr lang="en-US" altLang="zh-CN" sz="1200" dirty="0">
              <a:ea typeface="黑体" panose="02010609060101010101" pitchFamily="49" charset="-122"/>
            </a:endParaRPr>
          </a:p>
          <a:p>
            <a:pPr>
              <a:lnSpc>
                <a:spcPct val="80000"/>
              </a:lnSpc>
              <a:buFontTx/>
              <a:buNone/>
            </a:pPr>
            <a:r>
              <a:rPr lang="zh-CN" altLang="en-US" sz="1200" dirty="0">
                <a:ea typeface="黑体" panose="02010609060101010101" pitchFamily="49" charset="-122"/>
              </a:rPr>
              <a:t>象的一个具体实例。目前</a:t>
            </a:r>
            <a:r>
              <a:rPr lang="en-US" altLang="zh-CN" sz="1200" dirty="0">
                <a:ea typeface="黑体" panose="02010609060101010101" pitchFamily="49" charset="-122"/>
              </a:rPr>
              <a:t>Linux</a:t>
            </a:r>
            <a:r>
              <a:rPr lang="zh-CN" altLang="en-US" sz="1200" dirty="0">
                <a:ea typeface="黑体" panose="02010609060101010101" pitchFamily="49" charset="-122"/>
              </a:rPr>
              <a:t>系统实现的命名空间子系统</a:t>
            </a:r>
            <a:endParaRPr lang="en-US" altLang="zh-CN" sz="1200" dirty="0">
              <a:ea typeface="黑体" panose="02010609060101010101" pitchFamily="49" charset="-122"/>
            </a:endParaRPr>
          </a:p>
          <a:p>
            <a:pPr>
              <a:lnSpc>
                <a:spcPct val="80000"/>
              </a:lnSpc>
              <a:buFontTx/>
              <a:buNone/>
            </a:pPr>
            <a:r>
              <a:rPr lang="zh-CN" altLang="en-US" sz="1200" dirty="0">
                <a:ea typeface="黑体" panose="02010609060101010101" pitchFamily="49" charset="-122"/>
              </a:rPr>
              <a:t>主要有</a:t>
            </a:r>
            <a:r>
              <a:rPr lang="en-US" altLang="zh-CN" sz="1200" dirty="0">
                <a:ea typeface="黑体" panose="02010609060101010101" pitchFamily="49" charset="-122"/>
              </a:rPr>
              <a:t>UTS</a:t>
            </a:r>
            <a:r>
              <a:rPr lang="zh-CN" altLang="en-US" sz="1200" dirty="0">
                <a:ea typeface="黑体" panose="02010609060101010101" pitchFamily="49" charset="-122"/>
              </a:rPr>
              <a:t>、</a:t>
            </a:r>
            <a:r>
              <a:rPr lang="en-US" altLang="zh-CN" sz="1200" dirty="0">
                <a:ea typeface="黑体" panose="02010609060101010101" pitchFamily="49" charset="-122"/>
              </a:rPr>
              <a:t>IPC</a:t>
            </a:r>
            <a:r>
              <a:rPr lang="zh-CN" altLang="en-US" sz="1200" dirty="0">
                <a:ea typeface="黑体" panose="02010609060101010101" pitchFamily="49" charset="-122"/>
              </a:rPr>
              <a:t>、</a:t>
            </a:r>
            <a:r>
              <a:rPr lang="en-US" altLang="zh-CN" sz="1200" dirty="0">
                <a:ea typeface="黑体" panose="02010609060101010101" pitchFamily="49" charset="-122"/>
              </a:rPr>
              <a:t>MNT</a:t>
            </a:r>
            <a:r>
              <a:rPr lang="zh-CN" altLang="en-US" sz="1200" dirty="0">
                <a:ea typeface="黑体" panose="02010609060101010101" pitchFamily="49" charset="-122"/>
              </a:rPr>
              <a:t>、</a:t>
            </a:r>
            <a:r>
              <a:rPr lang="en-US" altLang="zh-CN" sz="1200" dirty="0">
                <a:ea typeface="黑体" panose="02010609060101010101" pitchFamily="49" charset="-122"/>
              </a:rPr>
              <a:t>PID</a:t>
            </a:r>
            <a:r>
              <a:rPr lang="zh-CN" altLang="en-US" sz="1200" dirty="0">
                <a:ea typeface="黑体" panose="02010609060101010101" pitchFamily="49" charset="-122"/>
              </a:rPr>
              <a:t>以及</a:t>
            </a:r>
            <a:r>
              <a:rPr lang="en-US" altLang="zh-CN" sz="1200" dirty="0">
                <a:ea typeface="黑体" panose="02010609060101010101" pitchFamily="49" charset="-122"/>
              </a:rPr>
              <a:t>NET</a:t>
            </a:r>
            <a:r>
              <a:rPr lang="zh-CN" altLang="en-US" sz="1200" dirty="0">
                <a:ea typeface="黑体" panose="02010609060101010101" pitchFamily="49" charset="-122"/>
              </a:rPr>
              <a:t>网络子模块</a:t>
            </a:r>
            <a:endParaRPr lang="en-US" altLang="zh-CN" sz="1200" dirty="0">
              <a:ea typeface="黑体" panose="02010609060101010101" pitchFamily="49" charset="-122"/>
            </a:endParaRPr>
          </a:p>
          <a:p>
            <a:pPr>
              <a:lnSpc>
                <a:spcPct val="80000"/>
              </a:lnSpc>
              <a:buFontTx/>
              <a:buNone/>
            </a:pPr>
            <a:endParaRPr lang="en-US" altLang="zh-CN" sz="1200" dirty="0">
              <a:ea typeface="黑体" panose="02010609060101010101" pitchFamily="49" charset="-122"/>
            </a:endParaRPr>
          </a:p>
          <a:p>
            <a:pPr>
              <a:lnSpc>
                <a:spcPct val="80000"/>
              </a:lnSpc>
              <a:buFontTx/>
              <a:buNone/>
            </a:pPr>
            <a:r>
              <a:rPr kumimoji="1" lang="zh-CN" altLang="en-US" sz="1200" b="0" i="0" kern="1200" dirty="0">
                <a:solidFill>
                  <a:schemeClr val="tx1"/>
                </a:solidFill>
                <a:effectLst/>
                <a:latin typeface="Times New Roman" pitchFamily="18" charset="0"/>
                <a:ea typeface="宋体" pitchFamily="2" charset="-122"/>
                <a:cs typeface="+mn-cs"/>
              </a:rPr>
              <a:t>实际上，</a:t>
            </a:r>
            <a:r>
              <a:rPr kumimoji="1" lang="en" altLang="zh-CN" sz="1200" b="0" i="0" kern="1200" dirty="0">
                <a:solidFill>
                  <a:schemeClr val="tx1"/>
                </a:solidFill>
                <a:effectLst/>
                <a:latin typeface="Times New Roman" pitchFamily="18" charset="0"/>
                <a:ea typeface="宋体" pitchFamily="2" charset="-122"/>
                <a:cs typeface="+mn-cs"/>
              </a:rPr>
              <a:t>Linux </a:t>
            </a:r>
            <a:r>
              <a:rPr kumimoji="1" lang="zh-CN" altLang="en-US" sz="1200" b="0" i="0" kern="1200" dirty="0">
                <a:solidFill>
                  <a:schemeClr val="tx1"/>
                </a:solidFill>
                <a:effectLst/>
                <a:latin typeface="Times New Roman" pitchFamily="18" charset="0"/>
                <a:ea typeface="宋体" pitchFamily="2" charset="-122"/>
                <a:cs typeface="+mn-cs"/>
              </a:rPr>
              <a:t>内核实现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的主要目的就是为了实现轻量级虚拟化（容器）服务。在同一个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下的进程可以感知彼此的变化，而对外界的进程一无所知。这样就可以让容器中的进程产生错觉，仿佛自己置身于一个独立的系统环境中，以此达到独立和隔离的目的。</a:t>
            </a:r>
            <a:endParaRPr lang="en-US" altLang="zh-CN" sz="1200" dirty="0">
              <a:ea typeface="黑体" panose="02010609060101010101" pitchFamily="49" charset="-122"/>
            </a:endParaRPr>
          </a:p>
          <a:p>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a:t>
            </a:fld>
            <a:endParaRPr lang="en-US" altLang="zh-CN"/>
          </a:p>
        </p:txBody>
      </p:sp>
    </p:spTree>
    <p:extLst>
      <p:ext uri="{BB962C8B-B14F-4D97-AF65-F5344CB8AC3E}">
        <p14:creationId xmlns:p14="http://schemas.microsoft.com/office/powerpoint/2010/main" val="200256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的 </a:t>
            </a:r>
            <a:r>
              <a:rPr kumimoji="1" lang="en" altLang="zh-CN" sz="1200" b="0" i="0" kern="1200" dirty="0">
                <a:solidFill>
                  <a:schemeClr val="tx1"/>
                </a:solidFill>
                <a:effectLst/>
                <a:latin typeface="Times New Roman" pitchFamily="18" charset="0"/>
                <a:ea typeface="宋体" pitchFamily="2" charset="-122"/>
                <a:cs typeface="+mn-cs"/>
              </a:rPr>
              <a:t>API </a:t>
            </a:r>
            <a:r>
              <a:rPr kumimoji="1" lang="zh-CN" altLang="en-US" sz="1200" b="0" i="0" kern="1200" dirty="0">
                <a:solidFill>
                  <a:schemeClr val="tx1"/>
                </a:solidFill>
                <a:effectLst/>
                <a:latin typeface="Times New Roman" pitchFamily="18" charset="0"/>
                <a:ea typeface="宋体" pitchFamily="2" charset="-122"/>
                <a:cs typeface="+mn-cs"/>
              </a:rPr>
              <a:t>包括 </a:t>
            </a:r>
            <a:r>
              <a:rPr kumimoji="1" lang="en" altLang="zh-CN" sz="1200" b="0" i="0" kern="1200" dirty="0">
                <a:solidFill>
                  <a:schemeClr val="tx1"/>
                </a:solidFill>
                <a:effectLst/>
                <a:latin typeface="Times New Roman" pitchFamily="18" charset="0"/>
                <a:ea typeface="宋体" pitchFamily="2" charset="-122"/>
                <a:cs typeface="+mn-cs"/>
              </a:rPr>
              <a:t>clone()</a:t>
            </a:r>
            <a:r>
              <a:rPr kumimoji="1" lang="zh-CN" altLang="en" sz="1200" b="0" i="0" kern="1200" dirty="0">
                <a:solidFill>
                  <a:schemeClr val="tx1"/>
                </a:solidFill>
                <a:effectLst/>
                <a:latin typeface="Times New Roman" pitchFamily="18" charset="0"/>
                <a:ea typeface="宋体" pitchFamily="2" charset="-122"/>
                <a:cs typeface="+mn-cs"/>
              </a:rPr>
              <a:t>、</a:t>
            </a:r>
            <a:r>
              <a:rPr kumimoji="1" lang="en" altLang="zh-CN" sz="1200" b="0" i="0" kern="1200" dirty="0" err="1">
                <a:solidFill>
                  <a:schemeClr val="tx1"/>
                </a:solidFill>
                <a:effectLst/>
                <a:latin typeface="Times New Roman" pitchFamily="18" charset="0"/>
                <a:ea typeface="宋体" pitchFamily="2" charset="-122"/>
                <a:cs typeface="+mn-cs"/>
              </a:rPr>
              <a:t>setns</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以及 </a:t>
            </a:r>
            <a:r>
              <a:rPr kumimoji="1" lang="en" altLang="zh-CN" sz="1200" b="0" i="0" kern="1200" dirty="0" err="1">
                <a:solidFill>
                  <a:schemeClr val="tx1"/>
                </a:solidFill>
                <a:effectLst/>
                <a:latin typeface="Times New Roman" pitchFamily="18" charset="0"/>
                <a:ea typeface="宋体" pitchFamily="2" charset="-122"/>
                <a:cs typeface="+mn-cs"/>
              </a:rPr>
              <a:t>unshare</a:t>
            </a:r>
            <a:r>
              <a:rPr kumimoji="1" lang="en" altLang="zh-CN" sz="1200" b="0" i="0" kern="1200" dirty="0">
                <a:solidFill>
                  <a:schemeClr val="tx1"/>
                </a:solidFill>
                <a:effectLst/>
                <a:latin typeface="Times New Roman" pitchFamily="18" charset="0"/>
                <a:ea typeface="宋体" pitchFamily="2" charset="-122"/>
                <a:cs typeface="+mn-cs"/>
              </a:rPr>
              <a:t>()</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还有 </a:t>
            </a:r>
            <a:r>
              <a:rPr kumimoji="1" lang="en-US" altLang="zh-C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proc </a:t>
            </a:r>
            <a:r>
              <a:rPr kumimoji="1" lang="zh-CN" altLang="en-US" sz="1200" b="0" i="0" kern="1200" dirty="0">
                <a:solidFill>
                  <a:schemeClr val="tx1"/>
                </a:solidFill>
                <a:effectLst/>
                <a:latin typeface="Times New Roman" pitchFamily="18" charset="0"/>
                <a:ea typeface="宋体" pitchFamily="2" charset="-122"/>
                <a:cs typeface="+mn-cs"/>
              </a:rPr>
              <a:t>下的部分文件。为了确定隔离的到底是哪种 </a:t>
            </a:r>
            <a:r>
              <a:rPr kumimoji="1" lang="en" altLang="zh-CN" sz="1200" b="0" i="0" kern="1200" dirty="0">
                <a:solidFill>
                  <a:schemeClr val="tx1"/>
                </a:solidFill>
                <a:effectLst/>
                <a:latin typeface="Times New Roman" pitchFamily="18" charset="0"/>
                <a:ea typeface="宋体" pitchFamily="2" charset="-122"/>
                <a:cs typeface="+mn-cs"/>
              </a:rPr>
              <a:t>namespace</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在使用这些 </a:t>
            </a:r>
            <a:r>
              <a:rPr kumimoji="1" lang="en" altLang="zh-CN" sz="1200" b="0" i="0" kern="1200" dirty="0">
                <a:solidFill>
                  <a:schemeClr val="tx1"/>
                </a:solidFill>
                <a:effectLst/>
                <a:latin typeface="Times New Roman" pitchFamily="18" charset="0"/>
                <a:ea typeface="宋体" pitchFamily="2" charset="-122"/>
                <a:cs typeface="+mn-cs"/>
              </a:rPr>
              <a:t>API </a:t>
            </a:r>
            <a:r>
              <a:rPr kumimoji="1" lang="zh-CN" altLang="en-US" sz="1200" b="0" i="0" kern="1200" dirty="0">
                <a:solidFill>
                  <a:schemeClr val="tx1"/>
                </a:solidFill>
                <a:effectLst/>
                <a:latin typeface="Times New Roman" pitchFamily="18" charset="0"/>
                <a:ea typeface="宋体" pitchFamily="2" charset="-122"/>
                <a:cs typeface="+mn-cs"/>
              </a:rPr>
              <a:t>时，通常需要指定以下六个常数的一个或多个，通过</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（位或）操作来实现。你可能已经在上面的表格中注意到，这六个参数分别是 </a:t>
            </a:r>
            <a:r>
              <a:rPr kumimoji="1" lang="en" altLang="zh-CN" sz="1200" b="0" i="0" kern="1200" dirty="0">
                <a:solidFill>
                  <a:schemeClr val="tx1"/>
                </a:solidFill>
                <a:effectLst/>
                <a:latin typeface="Times New Roman" pitchFamily="18" charset="0"/>
                <a:ea typeface="宋体" pitchFamily="2" charset="-122"/>
                <a:cs typeface="+mn-cs"/>
              </a:rPr>
              <a:t>CLONE_NEWIPC</a:t>
            </a:r>
            <a:r>
              <a:rPr kumimoji="1" lang="zh-CN" altLang="e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CLONE_NEWNS</a:t>
            </a:r>
            <a:r>
              <a:rPr kumimoji="1" lang="zh-CN" altLang="e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CLONE_NEWNET</a:t>
            </a:r>
            <a:r>
              <a:rPr kumimoji="1" lang="zh-CN" altLang="e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CLONE_NEWPID</a:t>
            </a:r>
            <a:r>
              <a:rPr kumimoji="1" lang="zh-CN" altLang="e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CLONE_NEWUSER </a:t>
            </a:r>
            <a:r>
              <a:rPr kumimoji="1" lang="zh-CN" altLang="en-US" sz="1200" b="0" i="0" kern="1200" dirty="0">
                <a:solidFill>
                  <a:schemeClr val="tx1"/>
                </a:solidFill>
                <a:effectLst/>
                <a:latin typeface="Times New Roman" pitchFamily="18" charset="0"/>
                <a:ea typeface="宋体" pitchFamily="2" charset="-122"/>
                <a:cs typeface="+mn-cs"/>
              </a:rPr>
              <a:t>和 </a:t>
            </a:r>
            <a:r>
              <a:rPr kumimoji="1" lang="en" altLang="zh-CN" sz="1200" b="0" i="0" kern="1200" dirty="0">
                <a:solidFill>
                  <a:schemeClr val="tx1"/>
                </a:solidFill>
                <a:effectLst/>
                <a:latin typeface="Times New Roman" pitchFamily="18" charset="0"/>
                <a:ea typeface="宋体" pitchFamily="2" charset="-122"/>
                <a:cs typeface="+mn-cs"/>
              </a:rPr>
              <a:t>CLONE_NEWUTS</a:t>
            </a:r>
            <a:r>
              <a:rPr kumimoji="1" lang="zh-CN" altLang="en" sz="1200" b="0" i="0" kern="1200" dirty="0">
                <a:solidFill>
                  <a:schemeClr val="tx1"/>
                </a:solidFill>
                <a:effectLst/>
                <a:latin typeface="Times New Roman" pitchFamily="18" charset="0"/>
                <a:ea typeface="宋体" pitchFamily="2" charset="-122"/>
                <a:cs typeface="+mn-cs"/>
              </a:rPr>
              <a:t>。</a:t>
            </a: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a:t>
            </a:fld>
            <a:endParaRPr lang="en-US" altLang="zh-CN"/>
          </a:p>
        </p:txBody>
      </p:sp>
    </p:spTree>
    <p:extLst>
      <p:ext uri="{BB962C8B-B14F-4D97-AF65-F5344CB8AC3E}">
        <p14:creationId xmlns:p14="http://schemas.microsoft.com/office/powerpoint/2010/main" val="3900477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从 </a:t>
            </a:r>
            <a:r>
              <a:rPr kumimoji="1" lang="en-US" altLang="zh-CN" sz="1200" b="0" i="0" kern="1200" dirty="0">
                <a:solidFill>
                  <a:schemeClr val="tx1"/>
                </a:solidFill>
                <a:effectLst/>
                <a:latin typeface="Times New Roman" pitchFamily="18" charset="0"/>
                <a:ea typeface="宋体" pitchFamily="2" charset="-122"/>
                <a:cs typeface="+mn-cs"/>
              </a:rPr>
              <a:t>3.8 </a:t>
            </a:r>
            <a:r>
              <a:rPr kumimoji="1" lang="zh-CN" altLang="en-US" sz="1200" b="0" i="0" kern="1200" dirty="0">
                <a:solidFill>
                  <a:schemeClr val="tx1"/>
                </a:solidFill>
                <a:effectLst/>
                <a:latin typeface="Times New Roman" pitchFamily="18" charset="0"/>
                <a:ea typeface="宋体" pitchFamily="2" charset="-122"/>
                <a:cs typeface="+mn-cs"/>
              </a:rPr>
              <a:t>版本的内核开始，用户就可以在 </a:t>
            </a:r>
            <a:r>
              <a:rPr kumimoji="1" lang="en-US" altLang="zh-C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proc/[</a:t>
            </a:r>
            <a:r>
              <a:rPr kumimoji="1" lang="en" altLang="zh-CN" sz="1200" b="0" i="0" kern="1200" dirty="0" err="1">
                <a:solidFill>
                  <a:schemeClr val="tx1"/>
                </a:solidFill>
                <a:effectLst/>
                <a:latin typeface="Times New Roman" pitchFamily="18" charset="0"/>
                <a:ea typeface="宋体" pitchFamily="2" charset="-122"/>
                <a:cs typeface="+mn-cs"/>
              </a:rPr>
              <a:t>pid</a:t>
            </a:r>
            <a:r>
              <a:rPr kumimoji="1" lang="en" altLang="zh-CN" sz="1200" b="0" i="0" kern="1200" dirty="0">
                <a:solidFill>
                  <a:schemeClr val="tx1"/>
                </a:solidFill>
                <a:effectLst/>
                <a:latin typeface="Times New Roman" pitchFamily="18" charset="0"/>
                <a:ea typeface="宋体" pitchFamily="2" charset="-122"/>
                <a:cs typeface="+mn-cs"/>
              </a:rPr>
              <a:t>]/ns </a:t>
            </a:r>
            <a:r>
              <a:rPr kumimoji="1" lang="zh-CN" altLang="en-US" sz="1200" b="0" i="0" kern="1200" dirty="0">
                <a:solidFill>
                  <a:schemeClr val="tx1"/>
                </a:solidFill>
                <a:effectLst/>
                <a:latin typeface="Times New Roman" pitchFamily="18" charset="0"/>
                <a:ea typeface="宋体" pitchFamily="2" charset="-122"/>
                <a:cs typeface="+mn-cs"/>
              </a:rPr>
              <a:t>文件下看到指向不同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号的文件，效果如下所示，形如 </a:t>
            </a:r>
            <a:r>
              <a:rPr kumimoji="1" lang="en-US" altLang="zh-CN" sz="1200" b="0" i="0" kern="1200" dirty="0">
                <a:solidFill>
                  <a:schemeClr val="tx1"/>
                </a:solidFill>
                <a:effectLst/>
                <a:latin typeface="Times New Roman" pitchFamily="18" charset="0"/>
                <a:ea typeface="宋体" pitchFamily="2" charset="-122"/>
                <a:cs typeface="+mn-cs"/>
              </a:rPr>
              <a:t>[4026531839] </a:t>
            </a:r>
            <a:r>
              <a:rPr kumimoji="1" lang="zh-CN" altLang="en-US" sz="1200" b="0" i="0" kern="1200" dirty="0">
                <a:solidFill>
                  <a:schemeClr val="tx1"/>
                </a:solidFill>
                <a:effectLst/>
                <a:latin typeface="Times New Roman" pitchFamily="18" charset="0"/>
                <a:ea typeface="宋体" pitchFamily="2" charset="-122"/>
                <a:cs typeface="+mn-cs"/>
              </a:rPr>
              <a:t>者即为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号。</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如果两个进程指向的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编号相同，就说明他们在同一个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下，否则则在不同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里面。</a:t>
            </a:r>
            <a:r>
              <a:rPr kumimoji="1" lang="en-US" altLang="zh-C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proc/[</a:t>
            </a:r>
            <a:r>
              <a:rPr kumimoji="1" lang="en" altLang="zh-CN" sz="1200" b="0" i="0" kern="1200" dirty="0" err="1">
                <a:solidFill>
                  <a:schemeClr val="tx1"/>
                </a:solidFill>
                <a:effectLst/>
                <a:latin typeface="Times New Roman" pitchFamily="18" charset="0"/>
                <a:ea typeface="宋体" pitchFamily="2" charset="-122"/>
                <a:cs typeface="+mn-cs"/>
              </a:rPr>
              <a:t>pid</a:t>
            </a:r>
            <a:r>
              <a:rPr kumimoji="1" lang="en" altLang="zh-CN" sz="1200" b="0" i="0" kern="1200" dirty="0">
                <a:solidFill>
                  <a:schemeClr val="tx1"/>
                </a:solidFill>
                <a:effectLst/>
                <a:latin typeface="Times New Roman" pitchFamily="18" charset="0"/>
                <a:ea typeface="宋体" pitchFamily="2" charset="-122"/>
                <a:cs typeface="+mn-cs"/>
              </a:rPr>
              <a:t>]/ns </a:t>
            </a:r>
            <a:r>
              <a:rPr kumimoji="1" lang="zh-CN" altLang="en-US" sz="1200" b="0" i="0" kern="1200" dirty="0">
                <a:solidFill>
                  <a:schemeClr val="tx1"/>
                </a:solidFill>
                <a:effectLst/>
                <a:latin typeface="Times New Roman" pitchFamily="18" charset="0"/>
                <a:ea typeface="宋体" pitchFamily="2" charset="-122"/>
                <a:cs typeface="+mn-cs"/>
              </a:rPr>
              <a:t>的另外一个作用是，一旦文件被打开，只要打开的文件描述符（</a:t>
            </a:r>
            <a:r>
              <a:rPr kumimoji="1" lang="en" altLang="zh-CN" sz="1200" b="0" i="0" kern="1200" dirty="0" err="1">
                <a:solidFill>
                  <a:schemeClr val="tx1"/>
                </a:solidFill>
                <a:effectLst/>
                <a:latin typeface="Times New Roman" pitchFamily="18" charset="0"/>
                <a:ea typeface="宋体" pitchFamily="2" charset="-122"/>
                <a:cs typeface="+mn-cs"/>
              </a:rPr>
              <a:t>fd</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存在，那么就算 </a:t>
            </a:r>
            <a:r>
              <a:rPr kumimoji="1" lang="en" altLang="zh-CN" sz="1200" b="0" i="0" kern="1200" dirty="0">
                <a:solidFill>
                  <a:schemeClr val="tx1"/>
                </a:solidFill>
                <a:effectLst/>
                <a:latin typeface="Times New Roman" pitchFamily="18" charset="0"/>
                <a:ea typeface="宋体" pitchFamily="2" charset="-122"/>
                <a:cs typeface="+mn-cs"/>
              </a:rPr>
              <a:t>PID </a:t>
            </a:r>
            <a:r>
              <a:rPr kumimoji="1" lang="zh-CN" altLang="en-US" sz="1200" b="0" i="0" kern="1200" dirty="0">
                <a:solidFill>
                  <a:schemeClr val="tx1"/>
                </a:solidFill>
                <a:effectLst/>
                <a:latin typeface="Times New Roman" pitchFamily="18" charset="0"/>
                <a:ea typeface="宋体" pitchFamily="2" charset="-122"/>
                <a:cs typeface="+mn-cs"/>
              </a:rPr>
              <a:t>所属的所有进程都已经结束，创建的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就会一直存在。那如何打开文件描述符呢？把 </a:t>
            </a:r>
            <a:r>
              <a:rPr kumimoji="1" lang="en-US" altLang="zh-CN" sz="1200" b="0" i="0" kern="1200" dirty="0">
                <a:solidFill>
                  <a:schemeClr val="tx1"/>
                </a:solidFill>
                <a:effectLst/>
                <a:latin typeface="Times New Roman" pitchFamily="18" charset="0"/>
                <a:ea typeface="宋体" pitchFamily="2" charset="-122"/>
                <a:cs typeface="+mn-cs"/>
              </a:rPr>
              <a:t>/</a:t>
            </a:r>
            <a:r>
              <a:rPr kumimoji="1" lang="en" altLang="zh-CN" sz="1200" b="0" i="0" kern="1200" dirty="0">
                <a:solidFill>
                  <a:schemeClr val="tx1"/>
                </a:solidFill>
                <a:effectLst/>
                <a:latin typeface="Times New Roman" pitchFamily="18" charset="0"/>
                <a:ea typeface="宋体" pitchFamily="2" charset="-122"/>
                <a:cs typeface="+mn-cs"/>
              </a:rPr>
              <a:t>proc/[</a:t>
            </a:r>
            <a:r>
              <a:rPr kumimoji="1" lang="en" altLang="zh-CN" sz="1200" b="0" i="0" kern="1200" dirty="0" err="1">
                <a:solidFill>
                  <a:schemeClr val="tx1"/>
                </a:solidFill>
                <a:effectLst/>
                <a:latin typeface="Times New Roman" pitchFamily="18" charset="0"/>
                <a:ea typeface="宋体" pitchFamily="2" charset="-122"/>
                <a:cs typeface="+mn-cs"/>
              </a:rPr>
              <a:t>pid</a:t>
            </a:r>
            <a:r>
              <a:rPr kumimoji="1" lang="en" altLang="zh-CN" sz="1200" b="0" i="0" kern="1200" dirty="0">
                <a:solidFill>
                  <a:schemeClr val="tx1"/>
                </a:solidFill>
                <a:effectLst/>
                <a:latin typeface="Times New Roman" pitchFamily="18" charset="0"/>
                <a:ea typeface="宋体" pitchFamily="2" charset="-122"/>
                <a:cs typeface="+mn-cs"/>
              </a:rPr>
              <a:t>]/ns </a:t>
            </a:r>
            <a:r>
              <a:rPr kumimoji="1" lang="zh-CN" altLang="en-US" sz="1200" b="0" i="0" kern="1200" dirty="0">
                <a:solidFill>
                  <a:schemeClr val="tx1"/>
                </a:solidFill>
                <a:effectLst/>
                <a:latin typeface="Times New Roman" pitchFamily="18" charset="0"/>
                <a:ea typeface="宋体" pitchFamily="2" charset="-122"/>
                <a:cs typeface="+mn-cs"/>
              </a:rPr>
              <a:t>目录挂载起来就可以达到这个效果，命令如下。</a:t>
            </a:r>
            <a:endParaRPr kumimoji="1" lang="en-US" altLang="zh-CN" sz="1200" b="0" i="0" kern="1200" dirty="0">
              <a:solidFill>
                <a:schemeClr val="tx1"/>
              </a:solidFill>
              <a:effectLst/>
              <a:latin typeface="Times New Roman" pitchFamily="18" charset="0"/>
              <a:ea typeface="宋体" pitchFamily="2" charset="-122"/>
              <a:cs typeface="+mn-cs"/>
            </a:endParaRPr>
          </a:p>
          <a:p>
            <a:endParaRPr kumimoji="1" lang="en-US" altLang="zh-CN" sz="1200" b="0" i="0" kern="1200" dirty="0">
              <a:solidFill>
                <a:schemeClr val="tx1"/>
              </a:solidFill>
              <a:effectLst/>
              <a:latin typeface="Times New Roman" pitchFamily="18" charset="0"/>
              <a:ea typeface="宋体" pitchFamily="2" charset="-122"/>
              <a:cs typeface="+mn-cs"/>
            </a:endParaRPr>
          </a:p>
          <a:p>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10</a:t>
            </a:fld>
            <a:endParaRPr lang="en-US" altLang="zh-CN"/>
          </a:p>
        </p:txBody>
      </p:sp>
    </p:spTree>
    <p:extLst>
      <p:ext uri="{BB962C8B-B14F-4D97-AF65-F5344CB8AC3E}">
        <p14:creationId xmlns:p14="http://schemas.microsoft.com/office/powerpoint/2010/main" val="72945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刚提到，在进程都结束的情况下，也可以通过挂载的形式把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保留下来，保留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的目的自然是为以后有进程加入做准备。通过 </a:t>
            </a:r>
            <a:r>
              <a:rPr kumimoji="1" lang="en" altLang="zh-CN" sz="1200" b="0" i="0" kern="1200" dirty="0" err="1">
                <a:solidFill>
                  <a:schemeClr val="tx1"/>
                </a:solidFill>
                <a:effectLst/>
                <a:latin typeface="Times New Roman" pitchFamily="18" charset="0"/>
                <a:ea typeface="宋体" pitchFamily="2" charset="-122"/>
                <a:cs typeface="+mn-cs"/>
              </a:rPr>
              <a:t>setns</a:t>
            </a:r>
            <a:r>
              <a:rPr kumimoji="1" lang="en" altLang="zh-CN" sz="1200" b="0" i="0" kern="1200" dirty="0">
                <a:solidFill>
                  <a:schemeClr val="tx1"/>
                </a:solidFill>
                <a:effectLst/>
                <a:latin typeface="Times New Roman" pitchFamily="18" charset="0"/>
                <a:ea typeface="宋体" pitchFamily="2" charset="-122"/>
                <a:cs typeface="+mn-cs"/>
              </a:rPr>
              <a:t>() </a:t>
            </a:r>
            <a:r>
              <a:rPr kumimoji="1" lang="zh-CN" altLang="en-US" sz="1200" b="0" i="0" kern="1200" dirty="0">
                <a:solidFill>
                  <a:schemeClr val="tx1"/>
                </a:solidFill>
                <a:effectLst/>
                <a:latin typeface="Times New Roman" pitchFamily="18" charset="0"/>
                <a:ea typeface="宋体" pitchFamily="2" charset="-122"/>
                <a:cs typeface="+mn-cs"/>
              </a:rPr>
              <a:t>系统调用，你的进程从原先的 </a:t>
            </a:r>
            <a:r>
              <a:rPr kumimoji="1" lang="en" altLang="zh-CN" sz="1200" b="0" i="0" kern="1200" dirty="0">
                <a:solidFill>
                  <a:schemeClr val="tx1"/>
                </a:solidFill>
                <a:effectLst/>
                <a:latin typeface="Times New Roman" pitchFamily="18" charset="0"/>
                <a:ea typeface="宋体" pitchFamily="2" charset="-122"/>
                <a:cs typeface="+mn-cs"/>
              </a:rPr>
              <a:t>namespace </a:t>
            </a:r>
            <a:r>
              <a:rPr kumimoji="1" lang="zh-CN" altLang="en-US" sz="1200" b="0" i="0" kern="1200" dirty="0">
                <a:solidFill>
                  <a:schemeClr val="tx1"/>
                </a:solidFill>
                <a:effectLst/>
                <a:latin typeface="Times New Roman" pitchFamily="18" charset="0"/>
                <a:ea typeface="宋体" pitchFamily="2" charset="-122"/>
                <a:cs typeface="+mn-cs"/>
              </a:rPr>
              <a:t>加入我们准备好的新 </a:t>
            </a:r>
            <a:r>
              <a:rPr kumimoji="1" lang="en" altLang="zh-CN" sz="1200" b="0" i="0" kern="1200" dirty="0">
                <a:solidFill>
                  <a:schemeClr val="tx1"/>
                </a:solidFill>
                <a:effectLst/>
                <a:latin typeface="Times New Roman" pitchFamily="18" charset="0"/>
                <a:ea typeface="宋体" pitchFamily="2" charset="-122"/>
                <a:cs typeface="+mn-cs"/>
              </a:rPr>
              <a:t>namespace</a:t>
            </a:r>
            <a:r>
              <a:rPr kumimoji="1" lang="zh-CN" altLang="e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使用方法如下。</a:t>
            </a:r>
            <a:endParaRPr kumimoji="1"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11</a:t>
            </a:fld>
            <a:endParaRPr lang="en-US" altLang="zh-CN"/>
          </a:p>
        </p:txBody>
      </p:sp>
    </p:spTree>
    <p:extLst>
      <p:ext uri="{BB962C8B-B14F-4D97-AF65-F5344CB8AC3E}">
        <p14:creationId xmlns:p14="http://schemas.microsoft.com/office/powerpoint/2010/main" val="2209840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1" descr="backgroud-blueframe"/>
          <p:cNvPicPr>
            <a:picLocks noChangeAspect="1" noChangeArrowheads="1"/>
          </p:cNvPicPr>
          <p:nvPr userDrawn="1"/>
        </p:nvPicPr>
        <p:blipFill>
          <a:blip r:embed="rId2" cstate="print"/>
          <a:srcRect/>
          <a:stretch>
            <a:fillRect/>
          </a:stretch>
        </p:blipFill>
        <p:spPr bwMode="auto">
          <a:xfrm>
            <a:off x="-8793" y="561975"/>
            <a:ext cx="9161585" cy="6296025"/>
          </a:xfrm>
          <a:prstGeom prst="rect">
            <a:avLst/>
          </a:prstGeom>
          <a:noFill/>
          <a:ln w="9525">
            <a:noFill/>
            <a:miter lim="800000"/>
            <a:headEnd/>
            <a:tailEnd/>
          </a:ln>
        </p:spPr>
      </p:pic>
      <p:pic>
        <p:nvPicPr>
          <p:cNvPr id="5" name="Picture 2" descr="软件所所徽"/>
          <p:cNvPicPr>
            <a:picLocks noChangeAspect="1" noChangeArrowheads="1"/>
          </p:cNvPicPr>
          <p:nvPr/>
        </p:nvPicPr>
        <p:blipFill>
          <a:blip r:embed="rId3" cstate="print"/>
          <a:srcRect/>
          <a:stretch>
            <a:fillRect/>
          </a:stretch>
        </p:blipFill>
        <p:spPr bwMode="auto">
          <a:xfrm>
            <a:off x="5103935" y="112713"/>
            <a:ext cx="1261696" cy="412750"/>
          </a:xfrm>
          <a:prstGeom prst="rect">
            <a:avLst/>
          </a:prstGeom>
          <a:noFill/>
          <a:ln w="9525">
            <a:noFill/>
            <a:miter lim="800000"/>
            <a:headEnd/>
            <a:tailEnd/>
          </a:ln>
        </p:spPr>
      </p:pic>
      <p:pic>
        <p:nvPicPr>
          <p:cNvPr id="6" name="Picture 4" descr="iscas-mzd"/>
          <p:cNvPicPr>
            <a:picLocks noChangeAspect="1" noChangeArrowheads="1"/>
          </p:cNvPicPr>
          <p:nvPr userDrawn="1"/>
        </p:nvPicPr>
        <p:blipFill>
          <a:blip r:embed="rId4" cstate="print"/>
          <a:srcRect/>
          <a:stretch>
            <a:fillRect/>
          </a:stretch>
        </p:blipFill>
        <p:spPr bwMode="auto">
          <a:xfrm>
            <a:off x="6566390" y="96838"/>
            <a:ext cx="1976803" cy="334962"/>
          </a:xfrm>
          <a:prstGeom prst="rect">
            <a:avLst/>
          </a:prstGeom>
          <a:noFill/>
          <a:ln w="9525">
            <a:noFill/>
            <a:miter lim="800000"/>
            <a:headEnd/>
            <a:tailEnd/>
          </a:ln>
        </p:spPr>
      </p:pic>
      <p:sp>
        <p:nvSpPr>
          <p:cNvPr id="7" name="Text Box 5"/>
          <p:cNvSpPr txBox="1">
            <a:spLocks noChangeArrowheads="1"/>
          </p:cNvSpPr>
          <p:nvPr/>
        </p:nvSpPr>
        <p:spPr bwMode="auto">
          <a:xfrm>
            <a:off x="6282802" y="333375"/>
            <a:ext cx="2626040" cy="234360"/>
          </a:xfrm>
          <a:prstGeom prst="rect">
            <a:avLst/>
          </a:prstGeom>
          <a:noFill/>
          <a:ln w="9525">
            <a:noFill/>
            <a:miter lim="800000"/>
            <a:headEnd/>
            <a:tailEnd/>
          </a:ln>
          <a:effectLst/>
        </p:spPr>
        <p:txBody>
          <a:bodyPr wrap="none">
            <a:spAutoFit/>
          </a:bodyPr>
          <a:lstStyle/>
          <a:p>
            <a:pPr>
              <a:defRPr/>
            </a:pPr>
            <a:r>
              <a:rPr lang="en-US" altLang="zh-CN" sz="923" b="0">
                <a:solidFill>
                  <a:srgbClr val="777777"/>
                </a:solidFill>
                <a:ea typeface="华文行楷" pitchFamily="2" charset="-122"/>
              </a:rPr>
              <a:t>Institute of Software,Chinese Academy of Sciences</a:t>
            </a:r>
          </a:p>
        </p:txBody>
      </p:sp>
      <p:sp>
        <p:nvSpPr>
          <p:cNvPr id="1913862" name="Rectangle 6"/>
          <p:cNvSpPr>
            <a:spLocks noGrp="1" noChangeArrowheads="1"/>
          </p:cNvSpPr>
          <p:nvPr>
            <p:ph type="ctrTitle"/>
          </p:nvPr>
        </p:nvSpPr>
        <p:spPr>
          <a:xfrm>
            <a:off x="451339" y="1828801"/>
            <a:ext cx="8241323" cy="1744663"/>
          </a:xfrm>
          <a:noFill/>
        </p:spPr>
        <p:txBody>
          <a:bodyPr lIns="91440" rIns="91440"/>
          <a:lstStyle>
            <a:lvl1pPr algn="ctr">
              <a:defRPr sz="3692" b="0">
                <a:solidFill>
                  <a:srgbClr val="000066"/>
                </a:solidFill>
                <a:effectLst>
                  <a:outerShdw blurRad="38100" dist="38100" dir="2700000" algn="tl">
                    <a:srgbClr val="C0C0C0"/>
                  </a:outerShdw>
                </a:effectLst>
                <a:latin typeface="微软雅黑" pitchFamily="34" charset="-122"/>
                <a:ea typeface="微软雅黑" pitchFamily="34" charset="-122"/>
              </a:defRPr>
            </a:lvl1pPr>
          </a:lstStyle>
          <a:p>
            <a:r>
              <a:rPr lang="zh-CN" altLang="en-US" dirty="0"/>
              <a:t>单击此处编辑母版标题样式</a:t>
            </a:r>
          </a:p>
        </p:txBody>
      </p:sp>
      <p:sp>
        <p:nvSpPr>
          <p:cNvPr id="1913863" name="Rectangle 7"/>
          <p:cNvSpPr>
            <a:spLocks noGrp="1" noChangeArrowheads="1"/>
          </p:cNvSpPr>
          <p:nvPr>
            <p:ph type="subTitle" idx="1"/>
          </p:nvPr>
        </p:nvSpPr>
        <p:spPr>
          <a:xfrm>
            <a:off x="1521069" y="3886200"/>
            <a:ext cx="5908431" cy="1752600"/>
          </a:xfrm>
        </p:spPr>
        <p:txBody>
          <a:bodyPr/>
          <a:lstStyle>
            <a:lvl1pPr marL="0" indent="0" algn="ctr">
              <a:buFont typeface="Wingdings" pitchFamily="2" charset="2"/>
              <a:buNone/>
              <a:defRPr sz="2954"/>
            </a:lvl1pPr>
          </a:lstStyle>
          <a:p>
            <a:r>
              <a:rPr lang="zh-CN" altLang="en-US" dirty="0"/>
              <a:t>单击此处编辑母版副标题样式</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71D8CAA4-D073-466F-8D95-83D121EDC3B5}" type="slidenum">
              <a:rPr lang="en-US" altLang="zh-CN"/>
              <a:pPr>
                <a:defRPr/>
              </a:pPr>
              <a:t>‹#›</a:t>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568326"/>
            <a:ext cx="2286000" cy="54530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568326"/>
            <a:ext cx="6717323" cy="54530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94CB4ECF-B331-4F26-9EDB-E08F759F9BE6}" type="slidenum">
              <a:rPr lang="en-US" altLang="zh-CN"/>
              <a:pPr>
                <a:defRPr/>
              </a:pPr>
              <a:t>‹#›</a:t>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p:txBody>
          <a:bodyPr/>
          <a:lstStyle>
            <a:lvl1pPr>
              <a:defRPr/>
            </a:lvl1pPr>
          </a:lstStyle>
          <a:p>
            <a:pPr>
              <a:defRPr/>
            </a:pPr>
            <a:endParaRPr lang="en-US" altLang="zh-CN"/>
          </a:p>
        </p:txBody>
      </p:sp>
      <p:sp>
        <p:nvSpPr>
          <p:cNvPr id="3" name="Rectangle 1058"/>
          <p:cNvSpPr>
            <a:spLocks noGrp="1" noChangeArrowheads="1"/>
          </p:cNvSpPr>
          <p:nvPr>
            <p:ph type="ftr" sz="quarter" idx="11"/>
          </p:nvPr>
        </p:nvSpPr>
        <p:spPr/>
        <p:txBody>
          <a:bodyPr/>
          <a:lstStyle>
            <a:lvl1pPr>
              <a:defRPr/>
            </a:lvl1pPr>
          </a:lstStyle>
          <a:p>
            <a:pPr>
              <a:defRPr/>
            </a:pPr>
            <a:endParaRPr lang="en-US" altLang="zh-CN"/>
          </a:p>
        </p:txBody>
      </p:sp>
      <p:sp>
        <p:nvSpPr>
          <p:cNvPr id="5" name="Rectangle 1059"/>
          <p:cNvSpPr>
            <a:spLocks noGrp="1" noChangeArrowheads="1"/>
          </p:cNvSpPr>
          <p:nvPr>
            <p:ph type="sldNum" sz="quarter" idx="12"/>
          </p:nvPr>
        </p:nvSpPr>
        <p:spPr>
          <a:xfrm>
            <a:off x="6934200" y="6242050"/>
            <a:ext cx="1758462" cy="457200"/>
          </a:xfrm>
        </p:spPr>
        <p:txBody>
          <a:bodyPr/>
          <a:lstStyle>
            <a:lvl1pPr>
              <a:defRPr/>
            </a:lvl1pPr>
          </a:lstStyle>
          <a:p>
            <a:pPr>
              <a:defRPr/>
            </a:pPr>
            <a:fld id="{891DE90A-06C3-47CE-BA8B-3C8F01A40176}" type="slidenum">
              <a:rPr lang="en-US" altLang="zh-CN"/>
              <a:pPr>
                <a:defRPr/>
              </a:pPr>
              <a:t>‹#›</a:t>
            </a:fld>
            <a:endParaRPr lang="en-US" altLang="zh-CN"/>
          </a:p>
        </p:txBody>
      </p:sp>
      <p:sp>
        <p:nvSpPr>
          <p:cNvPr id="3109" name="Rectangle 1061"/>
          <p:cNvSpPr>
            <a:spLocks noGrp="1" noChangeAspect="1" noChangeArrowheads="1"/>
          </p:cNvSpPr>
          <p:nvPr>
            <p:ph type="title" hasCustomPrompt="1"/>
          </p:nvPr>
        </p:nvSpPr>
        <p:spPr bwMode="auto">
          <a:xfrm>
            <a:off x="0" y="561976"/>
            <a:ext cx="9144000" cy="557213"/>
          </a:xfrm>
          <a:prstGeom prst="rect">
            <a:avLst/>
          </a:prstGeom>
          <a:solidFill>
            <a:srgbClr val="336699"/>
          </a:solidFill>
          <a:ln w="9525">
            <a:noFill/>
            <a:miter lim="800000"/>
          </a:ln>
          <a:effectLst/>
        </p:spPr>
        <p:txBody>
          <a:bodyPr vert="horz" wrap="square" lIns="288000" tIns="45720" rIns="288000" bIns="45720" numCol="1" anchor="ctr" anchorCtr="0" compatLnSpc="1"/>
          <a:lstStyle/>
          <a:p>
            <a:pPr lvl="0"/>
            <a:r>
              <a:rPr lang="zh-CN" altLang="en-US" dirty="0"/>
              <a:t>单击此处编辑母版标题样式文件</a:t>
            </a:r>
          </a:p>
        </p:txBody>
      </p:sp>
      <p:sp>
        <p:nvSpPr>
          <p:cNvPr id="4" name="内容占位符 3"/>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6453243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4" name="Rectangle 1057"/>
          <p:cNvSpPr>
            <a:spLocks noGrp="1" noChangeArrowheads="1"/>
          </p:cNvSpPr>
          <p:nvPr>
            <p:ph type="dt" sz="half" idx="10"/>
          </p:nvPr>
        </p:nvSpPr>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p:txBody>
          <a:bodyPr/>
          <a:lstStyle>
            <a:lvl1pPr>
              <a:defRPr/>
            </a:lvl1pPr>
          </a:lstStyle>
          <a:p>
            <a:pPr>
              <a:defRPr/>
            </a:pPr>
            <a:fld id="{0A503701-8B22-4BF9-B83D-C544728963A7}" type="slidenum">
              <a:rPr lang="en-US" altLang="zh-CN"/>
              <a:pPr>
                <a:defRPr/>
              </a:pPr>
              <a:t>‹#›</a:t>
            </a:fld>
            <a:endParaRPr lang="en-US" altLang="zh-CN"/>
          </a:p>
        </p:txBody>
      </p:sp>
      <p:sp>
        <p:nvSpPr>
          <p:cNvPr id="7" name="标题 6"/>
          <p:cNvSpPr>
            <a:spLocks noGrp="1"/>
          </p:cNvSpPr>
          <p:nvPr>
            <p:ph type="title"/>
          </p:nvPr>
        </p:nvSpPr>
        <p:spPr/>
        <p:txBody>
          <a:bodyPr tIns="107950" bIns="0"/>
          <a:lstStyle/>
          <a:p>
            <a:r>
              <a:rPr lang="zh-CN" altLang="en-US"/>
              <a:t>单击此处编辑母版标题样式</a:t>
            </a:r>
          </a:p>
        </p:txBody>
      </p:sp>
      <p:sp>
        <p:nvSpPr>
          <p:cNvPr id="8" name="内容占位符 7"/>
          <p:cNvSpPr>
            <a:spLocks noGrp="1"/>
          </p:cNvSpPr>
          <p:nvPr>
            <p:ph idx="13"/>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7525790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1339" y="1340769"/>
            <a:ext cx="8241323" cy="4896543"/>
          </a:xfrm>
        </p:spPr>
        <p:txBody>
          <a:bodyPr/>
          <a:lstStyle>
            <a:lvl1pPr>
              <a:defRPr sz="2585">
                <a:latin typeface="Times New Roman" pitchFamily="18" charset="0"/>
                <a:ea typeface="+mn-ea"/>
                <a:cs typeface="Times New Roman" pitchFamily="18" charset="0"/>
              </a:defRPr>
            </a:lvl1pPr>
            <a:lvl2pPr>
              <a:lnSpc>
                <a:spcPct val="100000"/>
              </a:lnSpc>
              <a:defRPr sz="1846" b="1">
                <a:solidFill>
                  <a:schemeClr val="tx1"/>
                </a:solidFill>
                <a:latin typeface="Times New Roman" pitchFamily="18" charset="0"/>
                <a:ea typeface="幼圆" pitchFamily="49" charset="-122"/>
                <a:cs typeface="Times New Roman" pitchFamily="18" charset="0"/>
              </a:defRPr>
            </a:lvl2pPr>
            <a:lvl3pPr>
              <a:buFont typeface="Wingdings" pitchFamily="2" charset="2"/>
              <a:buChar char="Ø"/>
              <a:defRPr b="1">
                <a:solidFill>
                  <a:srgbClr val="CC3300"/>
                </a:solidFill>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26865495-C111-4C7C-9322-8F1EB441798D}" type="slidenum">
              <a:rPr lang="en-US" altLang="zh-CN"/>
              <a:pPr>
                <a:defRPr/>
              </a:pPr>
              <a:t>‹#›</a:t>
            </a:fld>
            <a:endParaRPr lang="en-US" altLang="zh-CN"/>
          </a:p>
        </p:txBody>
      </p:sp>
      <p:sp>
        <p:nvSpPr>
          <p:cNvPr id="2" name="标题 1"/>
          <p:cNvSpPr>
            <a:spLocks noGrp="1"/>
          </p:cNvSpPr>
          <p:nvPr>
            <p:ph type="title"/>
          </p:nvPr>
        </p:nvSpPr>
        <p:spPr>
          <a:xfrm>
            <a:off x="0" y="548681"/>
            <a:ext cx="9144000" cy="557213"/>
          </a:xfrm>
        </p:spPr>
        <p:txBody>
          <a:bodyPr tIns="144000"/>
          <a:lstStyle>
            <a:lvl1pPr>
              <a:defRPr sz="2585" b="1">
                <a:latin typeface="黑体" pitchFamily="2" charset="-122"/>
                <a:ea typeface="黑体" pitchFamily="2" charset="-122"/>
              </a:defRPr>
            </a:lvl1pPr>
          </a:lstStyle>
          <a:p>
            <a:r>
              <a:rPr lang="zh-CN" altLang="en-US" dirty="0"/>
              <a:t>单击此处编辑母版标题样式</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01"/>
            <a:ext cx="7772400" cy="1362075"/>
          </a:xfrm>
        </p:spPr>
        <p:txBody>
          <a:bodyPr anchor="t"/>
          <a:lstStyle>
            <a:lvl1pPr algn="l">
              <a:defRPr sz="3692" b="1" cap="all"/>
            </a:lvl1pPr>
          </a:lstStyle>
          <a:p>
            <a:r>
              <a:rPr lang="zh-CN" altLang="en-US"/>
              <a:t>单击此处编辑母版标题样式</a:t>
            </a:r>
          </a:p>
        </p:txBody>
      </p:sp>
      <p:sp>
        <p:nvSpPr>
          <p:cNvPr id="3" name="文本占位符 2"/>
          <p:cNvSpPr>
            <a:spLocks noGrp="1"/>
          </p:cNvSpPr>
          <p:nvPr>
            <p:ph type="body" idx="1"/>
          </p:nvPr>
        </p:nvSpPr>
        <p:spPr>
          <a:xfrm>
            <a:off x="722435" y="2906713"/>
            <a:ext cx="7772400" cy="1500187"/>
          </a:xfr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zh-CN" altLang="en-US"/>
              <a:t>单击此处编辑母版文本样式</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D2782C1A-C5B3-42D5-AF87-DBD5476B7BE4}" type="slidenum">
              <a:rPr lang="en-US" altLang="zh-CN"/>
              <a:pPr>
                <a:defRPr/>
              </a:pPr>
              <a:t>‹#›</a:t>
            </a:fld>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1339" y="1412875"/>
            <a:ext cx="4050323" cy="460851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2339" y="1412875"/>
            <a:ext cx="4050323" cy="4608513"/>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E4B3FC63-DC1C-492E-BE4D-1055C8A0177F}" type="slidenum">
              <a:rPr lang="en-US" altLang="zh-CN"/>
              <a:pPr>
                <a:defRPr/>
              </a:pPr>
              <a:t>‹#›</a:t>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066"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066"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270" y="1535113"/>
            <a:ext cx="4041531" cy="639762"/>
          </a:xfr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zh-CN" altLang="en-US"/>
              <a:t>单击此处编辑母版文本样式</a:t>
            </a:r>
          </a:p>
        </p:txBody>
      </p:sp>
      <p:sp>
        <p:nvSpPr>
          <p:cNvPr id="6" name="内容占位符 5"/>
          <p:cNvSpPr>
            <a:spLocks noGrp="1"/>
          </p:cNvSpPr>
          <p:nvPr>
            <p:ph sz="quarter" idx="4"/>
          </p:nvPr>
        </p:nvSpPr>
        <p:spPr>
          <a:xfrm>
            <a:off x="4645270" y="2174875"/>
            <a:ext cx="4041531"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59"/>
          <p:cNvSpPr>
            <a:spLocks noGrp="1" noChangeArrowheads="1"/>
          </p:cNvSpPr>
          <p:nvPr>
            <p:ph type="sldNum" sz="quarter" idx="12"/>
          </p:nvPr>
        </p:nvSpPr>
        <p:spPr>
          <a:ln/>
        </p:spPr>
        <p:txBody>
          <a:bodyPr/>
          <a:lstStyle>
            <a:lvl1pPr>
              <a:defRPr/>
            </a:lvl1pPr>
          </a:lstStyle>
          <a:p>
            <a:pPr>
              <a:defRPr/>
            </a:pPr>
            <a:fld id="{AABE4DC1-00FC-4933-8396-B0E01B53869E}" type="slidenum">
              <a:rPr lang="en-US" altLang="zh-CN"/>
              <a:pPr>
                <a:defRPr/>
              </a:pPr>
              <a:t>‹#›</a:t>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59"/>
          <p:cNvSpPr>
            <a:spLocks noGrp="1" noChangeArrowheads="1"/>
          </p:cNvSpPr>
          <p:nvPr>
            <p:ph type="sldNum" sz="quarter" idx="12"/>
          </p:nvPr>
        </p:nvSpPr>
        <p:spPr>
          <a:ln/>
        </p:spPr>
        <p:txBody>
          <a:bodyPr/>
          <a:lstStyle>
            <a:lvl1pPr>
              <a:defRPr/>
            </a:lvl1pPr>
          </a:lstStyle>
          <a:p>
            <a:pPr>
              <a:defRPr/>
            </a:pPr>
            <a:fld id="{D886664B-AA12-4858-9E22-C1219749D76A}" type="slidenum">
              <a:rPr lang="en-US" altLang="zh-CN"/>
              <a:pPr>
                <a:defRPr/>
              </a:pPr>
              <a:t>‹#›</a:t>
            </a:fld>
            <a:endParaRPr lang="en-US" altLang="zh-CN"/>
          </a:p>
        </p:txBody>
      </p:sp>
      <p:sp>
        <p:nvSpPr>
          <p:cNvPr id="6" name="标题 1"/>
          <p:cNvSpPr>
            <a:spLocks noGrp="1"/>
          </p:cNvSpPr>
          <p:nvPr>
            <p:ph type="title"/>
          </p:nvPr>
        </p:nvSpPr>
        <p:spPr>
          <a:xfrm>
            <a:off x="0" y="548681"/>
            <a:ext cx="9144000" cy="557213"/>
          </a:xfrm>
        </p:spPr>
        <p:txBody>
          <a:bodyPr tIns="144000"/>
          <a:lstStyle>
            <a:lvl1pPr>
              <a:defRPr sz="2585" b="1">
                <a:latin typeface="黑体" pitchFamily="2" charset="-122"/>
                <a:ea typeface="黑体" pitchFamily="2" charset="-122"/>
              </a:defRPr>
            </a:lvl1pPr>
          </a:lstStyle>
          <a:p>
            <a:r>
              <a:rPr lang="zh-CN" altLang="en-US" dirty="0"/>
              <a:t>单击此处编辑母版标题样式</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59"/>
          <p:cNvSpPr>
            <a:spLocks noGrp="1" noChangeArrowheads="1"/>
          </p:cNvSpPr>
          <p:nvPr>
            <p:ph type="sldNum" sz="quarter" idx="12"/>
          </p:nvPr>
        </p:nvSpPr>
        <p:spPr>
          <a:ln/>
        </p:spPr>
        <p:txBody>
          <a:bodyPr/>
          <a:lstStyle>
            <a:lvl1pPr>
              <a:defRPr/>
            </a:lvl1pPr>
          </a:lstStyle>
          <a:p>
            <a:pPr>
              <a:defRPr/>
            </a:pPr>
            <a:fld id="{57E13D05-8C78-47A2-8570-EF6F17F897A0}" type="slidenum">
              <a:rPr lang="en-US" altLang="zh-CN"/>
              <a:pPr>
                <a:defRPr/>
              </a:pPr>
              <a:t>‹#›</a:t>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435" cy="1162050"/>
          </a:xfrm>
        </p:spPr>
        <p:txBody>
          <a:bodyPr anchor="b"/>
          <a:lstStyle>
            <a:lvl1pPr algn="l">
              <a:defRPr sz="1846" b="1"/>
            </a:lvl1pPr>
          </a:lstStyle>
          <a:p>
            <a:r>
              <a:rPr lang="zh-CN" altLang="en-US"/>
              <a:t>单击此处编辑母版标题样式</a:t>
            </a:r>
          </a:p>
        </p:txBody>
      </p:sp>
      <p:sp>
        <p:nvSpPr>
          <p:cNvPr id="3" name="内容占位符 2"/>
          <p:cNvSpPr>
            <a:spLocks noGrp="1"/>
          </p:cNvSpPr>
          <p:nvPr>
            <p:ph idx="1"/>
          </p:nvPr>
        </p:nvSpPr>
        <p:spPr>
          <a:xfrm>
            <a:off x="3575538" y="273051"/>
            <a:ext cx="5111262"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435" cy="4691063"/>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7CF24378-1C3B-44E6-BF5E-36164A66F8F1}" type="slidenum">
              <a:rPr lang="en-US" altLang="zh-CN"/>
              <a:pPr>
                <a:defRPr/>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1846" b="1"/>
            </a:lvl1pPr>
          </a:lstStyle>
          <a:p>
            <a:r>
              <a:rPr lang="zh-CN" altLang="en-US"/>
              <a:t>单击此处编辑母版标题样式</a:t>
            </a:r>
          </a:p>
        </p:txBody>
      </p:sp>
      <p:sp>
        <p:nvSpPr>
          <p:cNvPr id="3" name="图片占位符 2"/>
          <p:cNvSpPr>
            <a:spLocks noGrp="1"/>
          </p:cNvSpPr>
          <p:nvPr>
            <p:ph type="pic" idx="1"/>
          </p:nvPr>
        </p:nvSpPr>
        <p:spPr>
          <a:xfrm>
            <a:off x="1792166" y="612775"/>
            <a:ext cx="5486400" cy="4114800"/>
          </a:xfr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endParaRPr lang="zh-CN" altLang="en-US" noProof="0"/>
          </a:p>
        </p:txBody>
      </p:sp>
      <p:sp>
        <p:nvSpPr>
          <p:cNvPr id="4" name="文本占位符 3"/>
          <p:cNvSpPr>
            <a:spLocks noGrp="1"/>
          </p:cNvSpPr>
          <p:nvPr>
            <p:ph type="body" sz="half" idx="2"/>
          </p:nvPr>
        </p:nvSpPr>
        <p:spPr>
          <a:xfrm>
            <a:off x="1792166" y="5367338"/>
            <a:ext cx="5486400" cy="804862"/>
          </a:xfr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EE945347-3C44-40D5-A17B-53A0D031698D}" type="slidenum">
              <a:rPr lang="en-US" altLang="zh-CN"/>
              <a:pPr>
                <a:defRPr/>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1063" descr="backgroud-blueframe"/>
          <p:cNvPicPr>
            <a:picLocks noChangeAspect="1" noChangeArrowheads="1"/>
          </p:cNvPicPr>
          <p:nvPr userDrawn="1"/>
        </p:nvPicPr>
        <p:blipFill>
          <a:blip r:embed="rId15" cstate="print"/>
          <a:srcRect/>
          <a:stretch>
            <a:fillRect/>
          </a:stretch>
        </p:blipFill>
        <p:spPr bwMode="auto">
          <a:xfrm>
            <a:off x="-8793" y="561975"/>
            <a:ext cx="9161585" cy="6296025"/>
          </a:xfrm>
          <a:prstGeom prst="rect">
            <a:avLst/>
          </a:prstGeom>
          <a:noFill/>
          <a:ln w="9525">
            <a:noFill/>
            <a:miter lim="800000"/>
            <a:headEnd/>
            <a:tailEnd/>
          </a:ln>
        </p:spPr>
      </p:pic>
      <p:pic>
        <p:nvPicPr>
          <p:cNvPr id="2051" name="Picture 1047" descr="软件所所徽"/>
          <p:cNvPicPr>
            <a:picLocks noChangeAspect="1" noChangeArrowheads="1"/>
          </p:cNvPicPr>
          <p:nvPr/>
        </p:nvPicPr>
        <p:blipFill>
          <a:blip r:embed="rId16" cstate="print"/>
          <a:srcRect/>
          <a:stretch>
            <a:fillRect/>
          </a:stretch>
        </p:blipFill>
        <p:spPr bwMode="auto">
          <a:xfrm>
            <a:off x="5105400" y="112713"/>
            <a:ext cx="1261697" cy="412750"/>
          </a:xfrm>
          <a:prstGeom prst="rect">
            <a:avLst/>
          </a:prstGeom>
          <a:noFill/>
          <a:ln w="9525">
            <a:noFill/>
            <a:miter lim="800000"/>
            <a:headEnd/>
            <a:tailEnd/>
          </a:ln>
        </p:spPr>
      </p:pic>
      <p:pic>
        <p:nvPicPr>
          <p:cNvPr id="2052" name="Picture 1056" descr="iscas-mzd"/>
          <p:cNvPicPr>
            <a:picLocks noChangeAspect="1" noChangeArrowheads="1"/>
          </p:cNvPicPr>
          <p:nvPr userDrawn="1"/>
        </p:nvPicPr>
        <p:blipFill>
          <a:blip r:embed="rId17" cstate="print"/>
          <a:srcRect/>
          <a:stretch>
            <a:fillRect/>
          </a:stretch>
        </p:blipFill>
        <p:spPr bwMode="auto">
          <a:xfrm>
            <a:off x="6566390" y="96838"/>
            <a:ext cx="1976803" cy="334962"/>
          </a:xfrm>
          <a:prstGeom prst="rect">
            <a:avLst/>
          </a:prstGeom>
          <a:noFill/>
          <a:ln w="9525">
            <a:noFill/>
            <a:miter lim="800000"/>
            <a:headEnd/>
            <a:tailEnd/>
          </a:ln>
        </p:spPr>
      </p:pic>
      <p:sp>
        <p:nvSpPr>
          <p:cNvPr id="3093" name="Text Box 1045"/>
          <p:cNvSpPr txBox="1">
            <a:spLocks noChangeArrowheads="1"/>
          </p:cNvSpPr>
          <p:nvPr/>
        </p:nvSpPr>
        <p:spPr bwMode="auto">
          <a:xfrm>
            <a:off x="6279596" y="333375"/>
            <a:ext cx="2632452" cy="234360"/>
          </a:xfrm>
          <a:prstGeom prst="rect">
            <a:avLst/>
          </a:prstGeom>
          <a:noFill/>
          <a:ln w="9525">
            <a:noFill/>
            <a:miter lim="800000"/>
            <a:headEnd/>
            <a:tailEnd/>
          </a:ln>
          <a:effectLst/>
        </p:spPr>
        <p:txBody>
          <a:bodyPr wrap="none">
            <a:spAutoFit/>
          </a:bodyPr>
          <a:lstStyle/>
          <a:p>
            <a:pPr>
              <a:defRPr/>
            </a:pPr>
            <a:r>
              <a:rPr lang="en-US" altLang="zh-CN" sz="923" b="0">
                <a:solidFill>
                  <a:srgbClr val="777777"/>
                </a:solidFill>
                <a:ea typeface="华文行楷" pitchFamily="2" charset="-122"/>
              </a:rPr>
              <a:t>Institute of Software,Chinese Academy of Sciences</a:t>
            </a:r>
          </a:p>
        </p:txBody>
      </p:sp>
      <p:sp>
        <p:nvSpPr>
          <p:cNvPr id="3105" name="Rectangle 1057"/>
          <p:cNvSpPr>
            <a:spLocks noGrp="1" noChangeArrowheads="1"/>
          </p:cNvSpPr>
          <p:nvPr>
            <p:ph type="dt" sz="half" idx="2"/>
          </p:nvPr>
        </p:nvSpPr>
        <p:spPr bwMode="auto">
          <a:xfrm>
            <a:off x="633046" y="6242050"/>
            <a:ext cx="17584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92" b="0">
                <a:solidFill>
                  <a:schemeClr val="tx1"/>
                </a:solidFill>
                <a:ea typeface="+mn-ea"/>
              </a:defRPr>
            </a:lvl1pPr>
          </a:lstStyle>
          <a:p>
            <a:pPr>
              <a:defRPr/>
            </a:pPr>
            <a:endParaRPr lang="en-US" altLang="zh-CN"/>
          </a:p>
        </p:txBody>
      </p:sp>
      <p:sp>
        <p:nvSpPr>
          <p:cNvPr id="3106" name="Rectangle 1058"/>
          <p:cNvSpPr>
            <a:spLocks noGrp="1" noChangeArrowheads="1"/>
          </p:cNvSpPr>
          <p:nvPr>
            <p:ph type="ftr" sz="quarter" idx="3"/>
          </p:nvPr>
        </p:nvSpPr>
        <p:spPr bwMode="auto">
          <a:xfrm>
            <a:off x="2883877" y="6242050"/>
            <a:ext cx="26728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92" b="0">
                <a:solidFill>
                  <a:schemeClr val="tx1"/>
                </a:solidFill>
                <a:ea typeface="+mn-ea"/>
              </a:defRPr>
            </a:lvl1pPr>
          </a:lstStyle>
          <a:p>
            <a:pPr>
              <a:defRPr/>
            </a:pPr>
            <a:endParaRPr lang="en-US" altLang="zh-CN"/>
          </a:p>
        </p:txBody>
      </p:sp>
      <p:sp>
        <p:nvSpPr>
          <p:cNvPr id="3107" name="Rectangle 1059"/>
          <p:cNvSpPr>
            <a:spLocks noGrp="1" noChangeArrowheads="1"/>
          </p:cNvSpPr>
          <p:nvPr>
            <p:ph type="sldNum" sz="quarter" idx="4"/>
          </p:nvPr>
        </p:nvSpPr>
        <p:spPr bwMode="auto">
          <a:xfrm>
            <a:off x="6049107" y="6242050"/>
            <a:ext cx="175846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92" b="0">
                <a:solidFill>
                  <a:srgbClr val="0000CC"/>
                </a:solidFill>
                <a:ea typeface="+mn-ea"/>
              </a:defRPr>
            </a:lvl1pPr>
          </a:lstStyle>
          <a:p>
            <a:pPr>
              <a:defRPr/>
            </a:pPr>
            <a:fld id="{60FDD7D6-4A33-4BAD-82C5-1FFBFF1AD1D3}" type="slidenum">
              <a:rPr lang="en-US" altLang="zh-CN"/>
              <a:pPr>
                <a:defRPr/>
              </a:pPr>
              <a:t>‹#›</a:t>
            </a:fld>
            <a:endParaRPr lang="en-US" altLang="zh-CN"/>
          </a:p>
        </p:txBody>
      </p:sp>
      <p:sp>
        <p:nvSpPr>
          <p:cNvPr id="2057" name="Rectangle 1060"/>
          <p:cNvSpPr>
            <a:spLocks noGrp="1" noChangeArrowheads="1"/>
          </p:cNvSpPr>
          <p:nvPr>
            <p:ph type="body" idx="1"/>
          </p:nvPr>
        </p:nvSpPr>
        <p:spPr bwMode="auto">
          <a:xfrm>
            <a:off x="451339" y="1412875"/>
            <a:ext cx="8241323"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09" name="Rectangle 1061"/>
          <p:cNvSpPr>
            <a:spLocks noGrp="1" noChangeAspect="1" noChangeArrowheads="1"/>
          </p:cNvSpPr>
          <p:nvPr>
            <p:ph type="title"/>
          </p:nvPr>
        </p:nvSpPr>
        <p:spPr bwMode="auto">
          <a:xfrm>
            <a:off x="0" y="568326"/>
            <a:ext cx="9144000" cy="557213"/>
          </a:xfrm>
          <a:prstGeom prst="rect">
            <a:avLst/>
          </a:prstGeom>
          <a:solidFill>
            <a:srgbClr val="336699"/>
          </a:solidFill>
          <a:ln w="9525">
            <a:noFill/>
            <a:miter lim="800000"/>
            <a:headEnd/>
            <a:tailEnd/>
          </a:ln>
          <a:effectLst/>
        </p:spPr>
        <p:txBody>
          <a:bodyPr vert="horz" wrap="square" lIns="288000" tIns="45720" rIns="288000" bIns="45720" numCol="1" anchor="ctr" anchorCtr="0" compatLnSpc="1">
            <a:prstTxWarp prst="textNoShape">
              <a:avLst/>
            </a:prstTxWarp>
          </a:bodyPr>
          <a:lstStyle/>
          <a:p>
            <a:pPr lvl="0"/>
            <a:r>
              <a:rPr lang="zh-CN" altLang="en-US" dirty="0"/>
              <a:t>单击此处编辑母版标题样式文件</a:t>
            </a:r>
          </a:p>
        </p:txBody>
      </p:sp>
    </p:spTree>
  </p:cSld>
  <p:clrMap bg1="lt1" tx1="dk1" bg2="lt2" tx2="dk2" accent1="accent1" accent2="accent2" accent3="accent3" accent4="accent4" accent5="accent5" accent6="accent6" hlink="hlink" folHlink="folHlink"/>
  <p:sldLayoutIdLst>
    <p:sldLayoutId id="2147483756"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 id="2147483758" r:id="rId13"/>
  </p:sldLayoutIdLst>
  <p:transition/>
  <p:txStyles>
    <p:titleStyle>
      <a:lvl1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mj-lt"/>
          <a:ea typeface="+mj-ea"/>
          <a:cs typeface="+mj-cs"/>
        </a:defRPr>
      </a:lvl1pPr>
      <a:lvl2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2pPr>
      <a:lvl3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3pPr>
      <a:lvl4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4pPr>
      <a:lvl5pPr algn="l" rtl="0" eaLnBrk="0" fontAlgn="base" hangingPunct="0">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5pPr>
      <a:lvl6pPr marL="422041"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6pPr>
      <a:lvl7pPr marL="844083"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7pPr>
      <a:lvl8pPr marL="1266124"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8pPr>
      <a:lvl9pPr marL="1688165" algn="l" rtl="0" fontAlgn="base">
        <a:lnSpc>
          <a:spcPct val="70000"/>
        </a:lnSpc>
        <a:spcBef>
          <a:spcPct val="0"/>
        </a:spcBef>
        <a:spcAft>
          <a:spcPct val="0"/>
        </a:spcAft>
        <a:defRPr kumimoji="1" sz="2585" b="1">
          <a:solidFill>
            <a:schemeClr val="bg1"/>
          </a:solidFill>
          <a:effectLst>
            <a:outerShdw blurRad="38100" dist="38100" dir="2700000" algn="tl">
              <a:srgbClr val="000000"/>
            </a:outerShdw>
          </a:effectLst>
          <a:latin typeface="Arial Narrow" pitchFamily="34" charset="0"/>
          <a:ea typeface="黑体" pitchFamily="2" charset="-122"/>
        </a:defRPr>
      </a:lvl9pPr>
    </p:titleStyle>
    <p:bodyStyle>
      <a:lvl1pPr marL="316531" indent="-316531" algn="l" rtl="0" eaLnBrk="0" fontAlgn="base" hangingPunct="0">
        <a:spcBef>
          <a:spcPct val="20000"/>
        </a:spcBef>
        <a:spcAft>
          <a:spcPct val="0"/>
        </a:spcAft>
        <a:buClr>
          <a:srgbClr val="FF5050"/>
        </a:buClr>
        <a:buSzPct val="120000"/>
        <a:buFont typeface="Wingdings" pitchFamily="2" charset="2"/>
        <a:buChar char="§"/>
        <a:defRPr kumimoji="1" sz="2400" b="1">
          <a:solidFill>
            <a:srgbClr val="000066"/>
          </a:solidFill>
          <a:latin typeface="+mn-lt"/>
          <a:ea typeface="+mn-ea"/>
          <a:cs typeface="+mn-cs"/>
        </a:defRPr>
      </a:lvl1pPr>
      <a:lvl2pPr marL="685817" indent="-263776" algn="l" rtl="0" eaLnBrk="0" fontAlgn="base" hangingPunct="0">
        <a:spcBef>
          <a:spcPct val="20000"/>
        </a:spcBef>
        <a:spcAft>
          <a:spcPct val="0"/>
        </a:spcAft>
        <a:buClr>
          <a:schemeClr val="tx2"/>
        </a:buClr>
        <a:buSzPct val="75000"/>
        <a:buFont typeface="Wingdings" pitchFamily="2" charset="2"/>
        <a:buChar char="v"/>
        <a:defRPr kumimoji="1" sz="2215">
          <a:solidFill>
            <a:srgbClr val="FF3300"/>
          </a:solidFill>
          <a:latin typeface="+mn-lt"/>
          <a:ea typeface="+mn-ea"/>
        </a:defRPr>
      </a:lvl2pPr>
      <a:lvl3pPr marL="1055103" indent="-211021" algn="l" rtl="0" eaLnBrk="0" fontAlgn="base" hangingPunct="0">
        <a:spcBef>
          <a:spcPct val="20000"/>
        </a:spcBef>
        <a:spcAft>
          <a:spcPct val="0"/>
        </a:spcAft>
        <a:buClr>
          <a:schemeClr val="hlink"/>
        </a:buClr>
        <a:buSzPct val="65000"/>
        <a:buFont typeface="Monotype Sorts" pitchFamily="2" charset="2"/>
        <a:buChar char="F"/>
        <a:defRPr kumimoji="1" sz="1846">
          <a:solidFill>
            <a:srgbClr val="0000FF"/>
          </a:solidFill>
          <a:latin typeface="+mn-lt"/>
          <a:ea typeface="+mn-ea"/>
        </a:defRPr>
      </a:lvl3pPr>
      <a:lvl4pPr marL="1477145" indent="-211021" algn="l" rtl="0" eaLnBrk="0" fontAlgn="base" hangingPunct="0">
        <a:spcBef>
          <a:spcPct val="20000"/>
        </a:spcBef>
        <a:spcAft>
          <a:spcPct val="0"/>
        </a:spcAft>
        <a:buClr>
          <a:schemeClr val="tx2"/>
        </a:buClr>
        <a:buSzPct val="100000"/>
        <a:buChar char="•"/>
        <a:defRPr kumimoji="1">
          <a:solidFill>
            <a:srgbClr val="CC3300"/>
          </a:solidFill>
          <a:latin typeface="+mn-lt"/>
          <a:ea typeface="+mn-ea"/>
        </a:defRPr>
      </a:lvl4pPr>
      <a:lvl5pPr marL="1899186" indent="-211021" algn="l" rtl="0" eaLnBrk="0" fontAlgn="base" hangingPunct="0">
        <a:spcBef>
          <a:spcPct val="20000"/>
        </a:spcBef>
        <a:spcAft>
          <a:spcPct val="0"/>
        </a:spcAft>
        <a:buClr>
          <a:schemeClr val="hlink"/>
        </a:buClr>
        <a:buSzPct val="100000"/>
        <a:buChar char="–"/>
        <a:defRPr kumimoji="1">
          <a:solidFill>
            <a:srgbClr val="1C1C1C"/>
          </a:solidFill>
          <a:latin typeface="+mn-lt"/>
          <a:ea typeface="+mn-ea"/>
        </a:defRPr>
      </a:lvl5pPr>
      <a:lvl6pPr marL="2321227" indent="-211021" algn="l" rtl="0" fontAlgn="base">
        <a:spcBef>
          <a:spcPct val="20000"/>
        </a:spcBef>
        <a:spcAft>
          <a:spcPct val="0"/>
        </a:spcAft>
        <a:buClr>
          <a:schemeClr val="hlink"/>
        </a:buClr>
        <a:buSzPct val="100000"/>
        <a:buChar char="–"/>
        <a:defRPr kumimoji="1">
          <a:solidFill>
            <a:srgbClr val="1C1C1C"/>
          </a:solidFill>
          <a:latin typeface="+mn-lt"/>
          <a:ea typeface="+mn-ea"/>
        </a:defRPr>
      </a:lvl6pPr>
      <a:lvl7pPr marL="2743269" indent="-211021" algn="l" rtl="0" fontAlgn="base">
        <a:spcBef>
          <a:spcPct val="20000"/>
        </a:spcBef>
        <a:spcAft>
          <a:spcPct val="0"/>
        </a:spcAft>
        <a:buClr>
          <a:schemeClr val="hlink"/>
        </a:buClr>
        <a:buSzPct val="100000"/>
        <a:buChar char="–"/>
        <a:defRPr kumimoji="1">
          <a:solidFill>
            <a:srgbClr val="1C1C1C"/>
          </a:solidFill>
          <a:latin typeface="+mn-lt"/>
          <a:ea typeface="+mn-ea"/>
        </a:defRPr>
      </a:lvl7pPr>
      <a:lvl8pPr marL="3165310" indent="-211021" algn="l" rtl="0" fontAlgn="base">
        <a:spcBef>
          <a:spcPct val="20000"/>
        </a:spcBef>
        <a:spcAft>
          <a:spcPct val="0"/>
        </a:spcAft>
        <a:buClr>
          <a:schemeClr val="hlink"/>
        </a:buClr>
        <a:buSzPct val="100000"/>
        <a:buChar char="–"/>
        <a:defRPr kumimoji="1">
          <a:solidFill>
            <a:srgbClr val="1C1C1C"/>
          </a:solidFill>
          <a:latin typeface="+mn-lt"/>
          <a:ea typeface="+mn-ea"/>
        </a:defRPr>
      </a:lvl8pPr>
      <a:lvl9pPr marL="3587351" indent="-211021" algn="l" rtl="0" fontAlgn="base">
        <a:spcBef>
          <a:spcPct val="20000"/>
        </a:spcBef>
        <a:spcAft>
          <a:spcPct val="0"/>
        </a:spcAft>
        <a:buClr>
          <a:schemeClr val="hlink"/>
        </a:buClr>
        <a:buSzPct val="100000"/>
        <a:buChar char="–"/>
        <a:defRPr kumimoji="1">
          <a:solidFill>
            <a:srgbClr val="1C1C1C"/>
          </a:solidFill>
          <a:latin typeface="+mn-lt"/>
          <a:ea typeface="+mn-ea"/>
        </a:defRPr>
      </a:lvl9pPr>
    </p:bodyStyle>
    <p:otherStyle>
      <a:defPPr>
        <a:defRPr lang="zh-CN"/>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1567870"/>
            <a:ext cx="9144000" cy="1994068"/>
          </a:xfrm>
          <a:prstGeom prst="rect">
            <a:avLst/>
          </a:prstGeom>
          <a:noFill/>
          <a:ln w="9525">
            <a:noFill/>
            <a:miter lim="800000"/>
          </a:ln>
        </p:spPr>
        <p:txBody>
          <a:bodyPr anchor="b"/>
          <a:lstStyle>
            <a:lvl1pPr>
              <a:defRPr kumimoji="1" sz="3600" b="1">
                <a:solidFill>
                  <a:schemeClr val="bg2"/>
                </a:solidFill>
                <a:latin typeface="Times New Roman" panose="02020603050405020304" pitchFamily="18" charset="0"/>
                <a:ea typeface="楷体_GB2312" pitchFamily="49" charset="-122"/>
              </a:defRPr>
            </a:lvl1pPr>
            <a:lvl2pPr marL="742950" indent="-285750">
              <a:defRPr kumimoji="1" sz="3600" b="1">
                <a:solidFill>
                  <a:schemeClr val="bg2"/>
                </a:solidFill>
                <a:latin typeface="Times New Roman" panose="02020603050405020304" pitchFamily="18" charset="0"/>
                <a:ea typeface="楷体_GB2312" pitchFamily="49" charset="-122"/>
              </a:defRPr>
            </a:lvl2pPr>
            <a:lvl3pPr marL="1143000" indent="-228600">
              <a:defRPr kumimoji="1" sz="3600" b="1">
                <a:solidFill>
                  <a:schemeClr val="bg2"/>
                </a:solidFill>
                <a:latin typeface="Times New Roman" panose="02020603050405020304" pitchFamily="18" charset="0"/>
                <a:ea typeface="楷体_GB2312" pitchFamily="49" charset="-122"/>
              </a:defRPr>
            </a:lvl3pPr>
            <a:lvl4pPr marL="1600200" indent="-228600">
              <a:defRPr kumimoji="1" sz="3600" b="1">
                <a:solidFill>
                  <a:schemeClr val="bg2"/>
                </a:solidFill>
                <a:latin typeface="Times New Roman" panose="02020603050405020304" pitchFamily="18" charset="0"/>
                <a:ea typeface="楷体_GB2312" pitchFamily="49" charset="-122"/>
              </a:defRPr>
            </a:lvl4pPr>
            <a:lvl5pPr marL="2057400" indent="-228600">
              <a:defRPr kumimoji="1" sz="3600" b="1">
                <a:solidFill>
                  <a:schemeClr val="bg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9pPr>
          </a:lstStyle>
          <a:p>
            <a:pPr>
              <a:lnSpc>
                <a:spcPct val="150000"/>
              </a:lnSpc>
              <a:spcBef>
                <a:spcPts val="0"/>
              </a:spcBef>
              <a:spcAft>
                <a:spcPts val="0"/>
              </a:spcAft>
              <a:defRPr/>
            </a:pPr>
            <a:r>
              <a:rPr lang="en-US" altLang="zh-CN" sz="4062" spc="277" dirty="0">
                <a:solidFill>
                  <a:srgbClr val="000066"/>
                </a:solidFill>
                <a:latin typeface="+mj-ea"/>
                <a:ea typeface="+mj-ea"/>
              </a:rPr>
              <a:t>《</a:t>
            </a:r>
            <a:r>
              <a:rPr lang="en-US" altLang="zh-CN" sz="4062" spc="277" dirty="0" err="1">
                <a:solidFill>
                  <a:srgbClr val="000066"/>
                </a:solidFill>
                <a:latin typeface="+mj-ea"/>
              </a:rPr>
              <a:t>openEuler</a:t>
            </a:r>
            <a:r>
              <a:rPr lang="zh-CN" altLang="en-US" sz="4062" spc="277" dirty="0">
                <a:solidFill>
                  <a:srgbClr val="000066"/>
                </a:solidFill>
                <a:latin typeface="+mj-ea"/>
              </a:rPr>
              <a:t>内核编程</a:t>
            </a:r>
            <a:r>
              <a:rPr lang="en-US" altLang="zh-CN" sz="4062" spc="277" dirty="0">
                <a:solidFill>
                  <a:srgbClr val="000066"/>
                </a:solidFill>
                <a:latin typeface="+mj-ea"/>
                <a:ea typeface="+mj-ea"/>
              </a:rPr>
              <a:t>》</a:t>
            </a:r>
          </a:p>
          <a:p>
            <a:pPr>
              <a:lnSpc>
                <a:spcPct val="150000"/>
              </a:lnSpc>
              <a:spcBef>
                <a:spcPts val="0"/>
              </a:spcBef>
              <a:spcAft>
                <a:spcPts val="0"/>
              </a:spcAft>
              <a:defRPr/>
            </a:pPr>
            <a:r>
              <a:rPr lang="zh-CN" altLang="en-US" sz="3692" spc="277" dirty="0">
                <a:solidFill>
                  <a:srgbClr val="000066"/>
                </a:solidFill>
                <a:latin typeface="+mj-ea"/>
                <a:ea typeface="+mj-ea"/>
              </a:rPr>
              <a:t>第四章 第</a:t>
            </a:r>
            <a:r>
              <a:rPr lang="en-US" altLang="zh-CN" sz="3692" spc="277" dirty="0">
                <a:solidFill>
                  <a:srgbClr val="000066"/>
                </a:solidFill>
                <a:latin typeface="+mj-ea"/>
                <a:ea typeface="+mj-ea"/>
              </a:rPr>
              <a:t>3</a:t>
            </a:r>
            <a:r>
              <a:rPr lang="zh-CN" altLang="en-US" sz="3692" spc="277" dirty="0">
                <a:solidFill>
                  <a:srgbClr val="000066"/>
                </a:solidFill>
                <a:latin typeface="+mj-ea"/>
                <a:ea typeface="+mj-ea"/>
              </a:rPr>
              <a:t>讲 内核进程隔离</a:t>
            </a:r>
          </a:p>
        </p:txBody>
      </p:sp>
      <p:sp>
        <p:nvSpPr>
          <p:cNvPr id="43011" name="Rectangle 3"/>
          <p:cNvSpPr>
            <a:spLocks noChangeArrowheads="1"/>
          </p:cNvSpPr>
          <p:nvPr/>
        </p:nvSpPr>
        <p:spPr bwMode="auto">
          <a:xfrm>
            <a:off x="2609" y="4625440"/>
            <a:ext cx="9144000" cy="1196441"/>
          </a:xfrm>
          <a:prstGeom prst="rect">
            <a:avLst/>
          </a:prstGeom>
          <a:noFill/>
          <a:ln w="9525">
            <a:noFill/>
            <a:miter lim="800000"/>
          </a:ln>
        </p:spPr>
        <p:txBody>
          <a:bodyPr/>
          <a:lstStyle>
            <a:lvl1pPr marL="342900" indent="-342900">
              <a:spcBef>
                <a:spcPct val="20000"/>
              </a:spcBef>
              <a:buClr>
                <a:srgbClr val="FF5050"/>
              </a:buClr>
              <a:buSzPct val="120000"/>
              <a:buFont typeface="Wingdings" panose="05000000000000000000" pitchFamily="2" charset="2"/>
              <a:buChar char="§"/>
              <a:defRPr kumimoji="1" sz="2600" b="1">
                <a:solidFill>
                  <a:srgbClr val="000066"/>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v"/>
              <a:defRPr kumimoji="1" sz="2400">
                <a:solidFill>
                  <a:srgbClr val="FF3300"/>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a:buChar char="F"/>
              <a:defRPr kumimoji="1" sz="2000">
                <a:solidFill>
                  <a:srgbClr val="0000FF"/>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rgbClr val="CC3300"/>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9pPr>
          </a:lstStyle>
          <a:p>
            <a:pPr>
              <a:lnSpc>
                <a:spcPct val="150000"/>
              </a:lnSpc>
              <a:spcBef>
                <a:spcPts val="0"/>
              </a:spcBef>
              <a:buClr>
                <a:schemeClr val="hlink"/>
              </a:buClr>
              <a:buSzPct val="50000"/>
              <a:buNone/>
            </a:pPr>
            <a:r>
              <a:rPr kumimoji="0" lang="zh-CN" altLang="en-US" sz="2400" dirty="0">
                <a:solidFill>
                  <a:srgbClr val="CC0000"/>
                </a:solidFill>
                <a:latin typeface="+mj-ea"/>
                <a:ea typeface="+mj-ea"/>
              </a:rPr>
              <a:t>中国科学院软件研究所</a:t>
            </a:r>
            <a:endParaRPr kumimoji="0" lang="en-US" altLang="zh-CN" sz="2400" dirty="0">
              <a:solidFill>
                <a:srgbClr val="CC0000"/>
              </a:solidFill>
              <a:latin typeface="+mj-ea"/>
              <a:ea typeface="+mj-ea"/>
            </a:endParaRPr>
          </a:p>
          <a:p>
            <a:pPr>
              <a:lnSpc>
                <a:spcPct val="150000"/>
              </a:lnSpc>
              <a:spcBef>
                <a:spcPts val="0"/>
              </a:spcBef>
              <a:buClr>
                <a:schemeClr val="hlink"/>
              </a:buClr>
              <a:buSzPct val="50000"/>
              <a:buNone/>
            </a:pPr>
            <a:fld id="{2133CF6D-AB55-400B-B9B2-17E6264C77D7}" type="datetime2">
              <a:rPr kumimoji="0" lang="zh-CN" altLang="en-US" sz="2400" smtClean="0">
                <a:solidFill>
                  <a:srgbClr val="CC0000"/>
                </a:solidFill>
                <a:latin typeface="+mj-ea"/>
                <a:ea typeface="+mj-ea"/>
              </a:rPr>
              <a:pPr>
                <a:lnSpc>
                  <a:spcPct val="150000"/>
                </a:lnSpc>
                <a:spcBef>
                  <a:spcPts val="0"/>
                </a:spcBef>
                <a:buClr>
                  <a:schemeClr val="hlink"/>
                </a:buClr>
                <a:buSzPct val="50000"/>
                <a:buNone/>
              </a:pPr>
              <a:t>2021年4月22日</a:t>
            </a:fld>
            <a:endParaRPr kumimoji="0" lang="en-US" altLang="zh-CN" sz="2400" dirty="0">
              <a:solidFill>
                <a:srgbClr val="CC0000"/>
              </a:solidFill>
              <a:latin typeface="+mj-ea"/>
              <a:ea typeface="+mj-ea"/>
            </a:endParaRPr>
          </a:p>
        </p:txBody>
      </p:sp>
    </p:spTree>
    <p:custDataLst>
      <p:tags r:id="rId1"/>
    </p:custDataLst>
    <p:extLst>
      <p:ext uri="{BB962C8B-B14F-4D97-AF65-F5344CB8AC3E}">
        <p14:creationId xmlns:p14="http://schemas.microsoft.com/office/powerpoint/2010/main" val="39861348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BE4ACA-9BE7-4B44-A580-A551EC67954E}"/>
              </a:ext>
            </a:extLst>
          </p:cNvPr>
          <p:cNvSpPr>
            <a:spLocks noGrp="1"/>
          </p:cNvSpPr>
          <p:nvPr>
            <p:ph idx="1"/>
          </p:nvPr>
        </p:nvSpPr>
        <p:spPr/>
        <p:txBody>
          <a:bodyPr/>
          <a:lstStyle/>
          <a:p>
            <a:r>
              <a:rPr lang="en" altLang="zh-CN" b="0" dirty="0"/>
              <a:t> /proc/[</a:t>
            </a:r>
            <a:r>
              <a:rPr lang="en" altLang="zh-CN" b="0" dirty="0" err="1"/>
              <a:t>pid</a:t>
            </a:r>
            <a:r>
              <a:rPr lang="en" altLang="zh-CN" b="0" dirty="0"/>
              <a:t>]/ns </a:t>
            </a:r>
            <a:r>
              <a:rPr lang="zh-CN" altLang="en-US" b="0" dirty="0"/>
              <a:t>文件</a:t>
            </a:r>
            <a:endParaRPr lang="en-US" altLang="zh-CN" b="0" dirty="0"/>
          </a:p>
          <a:p>
            <a:endParaRPr lang="en-US" altLang="zh-CN" b="0" dirty="0"/>
          </a:p>
          <a:p>
            <a:endParaRPr lang="en-US" altLang="zh-CN" b="0" dirty="0"/>
          </a:p>
          <a:p>
            <a:endParaRPr lang="en-US" altLang="zh-CN" b="0" dirty="0"/>
          </a:p>
          <a:p>
            <a:endParaRPr lang="en-US" altLang="zh-CN" b="0" dirty="0"/>
          </a:p>
          <a:p>
            <a:endParaRPr lang="en-US" altLang="zh-CN" b="0" dirty="0"/>
          </a:p>
          <a:p>
            <a:endParaRPr lang="en-US" altLang="zh-CN" b="0" dirty="0"/>
          </a:p>
          <a:p>
            <a:endParaRPr lang="en-US" altLang="zh-CN" b="0" dirty="0"/>
          </a:p>
          <a:p>
            <a:endParaRPr lang="en-US" altLang="zh-CN" b="0" dirty="0"/>
          </a:p>
          <a:p>
            <a:pPr marL="0" indent="0">
              <a:buNone/>
            </a:pPr>
            <a:endParaRPr lang="zh-CN" altLang="en-US" b="0" dirty="0"/>
          </a:p>
          <a:p>
            <a:endParaRPr kumimoji="1" lang="zh-CN" altLang="en-US" dirty="0"/>
          </a:p>
        </p:txBody>
      </p:sp>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p:txBody>
          <a:bodyPr/>
          <a:lstStyle/>
          <a:p>
            <a:r>
              <a:rPr lang="zh-CN" altLang="en-US" dirty="0"/>
              <a:t>调用</a:t>
            </a:r>
            <a:r>
              <a:rPr lang="en-US" altLang="zh-CN" dirty="0"/>
              <a:t>namespace</a:t>
            </a:r>
            <a:r>
              <a:rPr lang="zh-CN" altLang="en-US" dirty="0"/>
              <a:t>的</a:t>
            </a:r>
            <a:r>
              <a:rPr lang="en-US" altLang="zh-CN" dirty="0"/>
              <a:t>API</a:t>
            </a:r>
            <a:endParaRPr kumimoji="1" lang="zh-CN" altLang="en-US" dirty="0"/>
          </a:p>
        </p:txBody>
      </p:sp>
      <p:pic>
        <p:nvPicPr>
          <p:cNvPr id="5" name="图片 4" descr="手机屏幕截图&#10;&#10;描述已自动生成">
            <a:extLst>
              <a:ext uri="{FF2B5EF4-FFF2-40B4-BE49-F238E27FC236}">
                <a16:creationId xmlns:a16="http://schemas.microsoft.com/office/drawing/2014/main" id="{5083A4A3-EEE2-034F-AB8D-9089C1CFC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62" y="2008744"/>
            <a:ext cx="8663354" cy="3505200"/>
          </a:xfrm>
          <a:prstGeom prst="rect">
            <a:avLst/>
          </a:prstGeom>
        </p:spPr>
      </p:pic>
      <p:pic>
        <p:nvPicPr>
          <p:cNvPr id="7" name="图片 6" descr="手机屏幕截图&#10;&#10;描述已自动生成">
            <a:extLst>
              <a:ext uri="{FF2B5EF4-FFF2-40B4-BE49-F238E27FC236}">
                <a16:creationId xmlns:a16="http://schemas.microsoft.com/office/drawing/2014/main" id="{413C0D56-A878-A74A-A2BA-CCD244D126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62" y="5433646"/>
            <a:ext cx="8628185" cy="1160585"/>
          </a:xfrm>
          <a:prstGeom prst="rect">
            <a:avLst/>
          </a:prstGeom>
        </p:spPr>
      </p:pic>
    </p:spTree>
    <p:extLst>
      <p:ext uri="{BB962C8B-B14F-4D97-AF65-F5344CB8AC3E}">
        <p14:creationId xmlns:p14="http://schemas.microsoft.com/office/powerpoint/2010/main" val="261484511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BE4ACA-9BE7-4B44-A580-A551EC67954E}"/>
              </a:ext>
            </a:extLst>
          </p:cNvPr>
          <p:cNvSpPr>
            <a:spLocks noGrp="1"/>
          </p:cNvSpPr>
          <p:nvPr>
            <p:ph idx="1"/>
          </p:nvPr>
        </p:nvSpPr>
        <p:spPr/>
        <p:txBody>
          <a:bodyPr/>
          <a:lstStyle/>
          <a:p>
            <a:r>
              <a:rPr kumimoji="1" lang="en-US" altLang="zh-CN" dirty="0" err="1"/>
              <a:t>Setns</a:t>
            </a:r>
            <a:r>
              <a:rPr kumimoji="1" lang="en-US" altLang="zh-CN" dirty="0"/>
              <a:t>()——</a:t>
            </a:r>
            <a:r>
              <a:rPr kumimoji="1" lang="zh-CN" altLang="en-US" dirty="0"/>
              <a:t>加入一个已存在的</a:t>
            </a:r>
            <a:r>
              <a:rPr kumimoji="1" lang="en-US" altLang="zh-CN" dirty="0"/>
              <a:t>namespace</a:t>
            </a:r>
          </a:p>
          <a:p>
            <a:endParaRPr lang="en-US" altLang="zh-CN" dirty="0"/>
          </a:p>
          <a:p>
            <a:endParaRPr kumimoji="1" lang="en-US" altLang="zh-CN" dirty="0"/>
          </a:p>
          <a:p>
            <a:endParaRPr lang="en-US" altLang="zh-CN" dirty="0"/>
          </a:p>
          <a:p>
            <a:pPr lvl="1"/>
            <a:r>
              <a:rPr lang="zh-CN" altLang="en-US" b="0" dirty="0"/>
              <a:t>参数 </a:t>
            </a:r>
            <a:r>
              <a:rPr lang="en" altLang="zh-CN" b="0" dirty="0" err="1"/>
              <a:t>fd</a:t>
            </a:r>
            <a:r>
              <a:rPr lang="en" altLang="zh-CN" b="0" dirty="0"/>
              <a:t> </a:t>
            </a:r>
            <a:r>
              <a:rPr lang="zh-CN" altLang="en-US" b="0" dirty="0"/>
              <a:t>表示要加入的 </a:t>
            </a:r>
            <a:r>
              <a:rPr lang="en" altLang="zh-CN" b="0" dirty="0"/>
              <a:t>namespace </a:t>
            </a:r>
            <a:r>
              <a:rPr lang="zh-CN" altLang="en-US" b="0" dirty="0"/>
              <a:t>的文件描述符。是一个指向 </a:t>
            </a:r>
            <a:r>
              <a:rPr lang="en-US" altLang="zh-CN" b="0" dirty="0"/>
              <a:t>/</a:t>
            </a:r>
            <a:r>
              <a:rPr lang="en" altLang="zh-CN" b="0" dirty="0"/>
              <a:t>proc/[</a:t>
            </a:r>
            <a:r>
              <a:rPr lang="en" altLang="zh-CN" b="0" dirty="0" err="1"/>
              <a:t>pid</a:t>
            </a:r>
            <a:r>
              <a:rPr lang="en" altLang="zh-CN" b="0" dirty="0"/>
              <a:t>]/ns </a:t>
            </a:r>
            <a:r>
              <a:rPr lang="zh-CN" altLang="en-US" b="0" dirty="0"/>
              <a:t>目录的文件描述符，可以通过直接打开该目录下的链接或者打开一个挂载了该目录下链接的文件得到。</a:t>
            </a:r>
            <a:endParaRPr lang="en-US" altLang="zh-CN" b="0" dirty="0"/>
          </a:p>
          <a:p>
            <a:pPr lvl="1"/>
            <a:endParaRPr lang="zh-CN" altLang="en-US" b="0" dirty="0"/>
          </a:p>
          <a:p>
            <a:pPr lvl="1"/>
            <a:r>
              <a:rPr lang="zh-CN" altLang="en-US" b="0" dirty="0"/>
              <a:t>参数 </a:t>
            </a:r>
            <a:r>
              <a:rPr lang="en" altLang="zh-CN" b="0" dirty="0" err="1"/>
              <a:t>nstype</a:t>
            </a:r>
            <a:r>
              <a:rPr lang="en" altLang="zh-CN" b="0" dirty="0"/>
              <a:t> </a:t>
            </a:r>
            <a:r>
              <a:rPr lang="zh-CN" altLang="en-US" b="0" dirty="0"/>
              <a:t>让调用者可以去检查 </a:t>
            </a:r>
            <a:r>
              <a:rPr lang="en" altLang="zh-CN" b="0" dirty="0" err="1"/>
              <a:t>fd</a:t>
            </a:r>
            <a:r>
              <a:rPr lang="en" altLang="zh-CN" b="0" dirty="0"/>
              <a:t> </a:t>
            </a:r>
            <a:r>
              <a:rPr lang="zh-CN" altLang="en-US" b="0" dirty="0"/>
              <a:t>指向的 </a:t>
            </a:r>
            <a:r>
              <a:rPr lang="en" altLang="zh-CN" b="0" dirty="0"/>
              <a:t>namespace </a:t>
            </a:r>
            <a:r>
              <a:rPr lang="zh-CN" altLang="en-US" b="0" dirty="0"/>
              <a:t>类型是否符合实际的要求。如果填 </a:t>
            </a:r>
            <a:r>
              <a:rPr lang="en-US" altLang="zh-CN" b="0" dirty="0"/>
              <a:t>0 </a:t>
            </a:r>
            <a:r>
              <a:rPr lang="zh-CN" altLang="en-US" b="0" dirty="0"/>
              <a:t>表示不检查。</a:t>
            </a:r>
          </a:p>
          <a:p>
            <a:endParaRPr kumimoji="1" lang="zh-CN" altLang="en-US" dirty="0"/>
          </a:p>
        </p:txBody>
      </p:sp>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p:txBody>
          <a:bodyPr/>
          <a:lstStyle/>
          <a:p>
            <a:r>
              <a:rPr lang="zh-CN" altLang="en-US" dirty="0"/>
              <a:t>调用</a:t>
            </a:r>
            <a:r>
              <a:rPr lang="en-US" altLang="zh-CN" dirty="0"/>
              <a:t>namespace</a:t>
            </a:r>
            <a:r>
              <a:rPr lang="zh-CN" altLang="en-US" dirty="0"/>
              <a:t>的</a:t>
            </a:r>
            <a:r>
              <a:rPr lang="en-US" altLang="zh-CN" dirty="0"/>
              <a:t>API</a:t>
            </a:r>
            <a:endParaRPr kumimoji="1" lang="zh-CN" altLang="en-US" dirty="0"/>
          </a:p>
        </p:txBody>
      </p:sp>
      <p:pic>
        <p:nvPicPr>
          <p:cNvPr id="5" name="图片 4">
            <a:extLst>
              <a:ext uri="{FF2B5EF4-FFF2-40B4-BE49-F238E27FC236}">
                <a16:creationId xmlns:a16="http://schemas.microsoft.com/office/drawing/2014/main" id="{77DE5FA8-D0EF-A842-8755-F956D734A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 y="2299029"/>
            <a:ext cx="8628185" cy="820615"/>
          </a:xfrm>
          <a:prstGeom prst="rect">
            <a:avLst/>
          </a:prstGeom>
        </p:spPr>
      </p:pic>
    </p:spTree>
    <p:extLst>
      <p:ext uri="{BB962C8B-B14F-4D97-AF65-F5344CB8AC3E}">
        <p14:creationId xmlns:p14="http://schemas.microsoft.com/office/powerpoint/2010/main" val="377625875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BE4ACA-9BE7-4B44-A580-A551EC67954E}"/>
              </a:ext>
            </a:extLst>
          </p:cNvPr>
          <p:cNvSpPr>
            <a:spLocks noGrp="1"/>
          </p:cNvSpPr>
          <p:nvPr>
            <p:ph idx="1"/>
          </p:nvPr>
        </p:nvSpPr>
        <p:spPr/>
        <p:txBody>
          <a:bodyPr/>
          <a:lstStyle/>
          <a:p>
            <a:r>
              <a:rPr kumimoji="1" lang="en-US" altLang="zh-CN" dirty="0" err="1"/>
              <a:t>Unshare</a:t>
            </a:r>
            <a:r>
              <a:rPr kumimoji="1" lang="en-US" altLang="zh-CN" dirty="0"/>
              <a:t>() ——</a:t>
            </a:r>
            <a:r>
              <a:rPr kumimoji="1" lang="zh-CN" altLang="en-US" dirty="0"/>
              <a:t>在原进程进行</a:t>
            </a:r>
            <a:r>
              <a:rPr kumimoji="1" lang="en-US" altLang="zh-CN" dirty="0"/>
              <a:t>namespace</a:t>
            </a:r>
            <a:r>
              <a:rPr kumimoji="1" lang="zh-CN" altLang="en-US" dirty="0"/>
              <a:t>隔离</a:t>
            </a:r>
            <a:endParaRPr kumimoji="1" lang="en-US" altLang="zh-CN" dirty="0"/>
          </a:p>
          <a:p>
            <a:endParaRPr lang="en-US" altLang="zh-CN" dirty="0"/>
          </a:p>
          <a:p>
            <a:endParaRPr kumimoji="1" lang="en-US" altLang="zh-CN" dirty="0"/>
          </a:p>
          <a:p>
            <a:r>
              <a:rPr lang="en-US" altLang="zh-CN" dirty="0" err="1"/>
              <a:t>Unshare</a:t>
            </a:r>
            <a:r>
              <a:rPr lang="zh-CN" altLang="en-US" dirty="0"/>
              <a:t>会启动一个新进程</a:t>
            </a:r>
            <a:endParaRPr lang="en-US" altLang="zh-CN" dirty="0"/>
          </a:p>
          <a:p>
            <a:endParaRPr kumimoji="1" lang="zh-CN" altLang="en-US" dirty="0"/>
          </a:p>
        </p:txBody>
      </p:sp>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p:txBody>
          <a:bodyPr/>
          <a:lstStyle/>
          <a:p>
            <a:r>
              <a:rPr lang="zh-CN" altLang="en-US" dirty="0"/>
              <a:t>调用</a:t>
            </a:r>
            <a:r>
              <a:rPr lang="en-US" altLang="zh-CN" dirty="0"/>
              <a:t>namespace</a:t>
            </a:r>
            <a:r>
              <a:rPr lang="zh-CN" altLang="en-US" dirty="0"/>
              <a:t>的</a:t>
            </a:r>
            <a:r>
              <a:rPr lang="en-US" altLang="zh-CN" dirty="0"/>
              <a:t>API</a:t>
            </a:r>
            <a:endParaRPr kumimoji="1" lang="zh-CN" altLang="en-US" dirty="0"/>
          </a:p>
        </p:txBody>
      </p:sp>
      <p:pic>
        <p:nvPicPr>
          <p:cNvPr id="5" name="图片 4">
            <a:extLst>
              <a:ext uri="{FF2B5EF4-FFF2-40B4-BE49-F238E27FC236}">
                <a16:creationId xmlns:a16="http://schemas.microsoft.com/office/drawing/2014/main" id="{BB5F73F7-CEE8-2A40-9B88-C05A4B872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903" y="1988840"/>
            <a:ext cx="7520193" cy="711912"/>
          </a:xfrm>
          <a:prstGeom prst="rect">
            <a:avLst/>
          </a:prstGeom>
        </p:spPr>
      </p:pic>
    </p:spTree>
    <p:extLst>
      <p:ext uri="{BB962C8B-B14F-4D97-AF65-F5344CB8AC3E}">
        <p14:creationId xmlns:p14="http://schemas.microsoft.com/office/powerpoint/2010/main" val="33605495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BE4ACA-9BE7-4B44-A580-A551EC67954E}"/>
              </a:ext>
            </a:extLst>
          </p:cNvPr>
          <p:cNvSpPr>
            <a:spLocks noGrp="1"/>
          </p:cNvSpPr>
          <p:nvPr>
            <p:ph idx="1"/>
          </p:nvPr>
        </p:nvSpPr>
        <p:spPr/>
        <p:txBody>
          <a:bodyPr/>
          <a:lstStyle/>
          <a:p>
            <a:r>
              <a:rPr lang="en" altLang="zh-CN" b="0" dirty="0"/>
              <a:t>UTS namespace </a:t>
            </a:r>
            <a:r>
              <a:rPr lang="zh-CN" altLang="en-US" b="0" dirty="0"/>
              <a:t>提供了主机名和域名的隔离，这样每个容器就拥有独立的主机名和域名了，在网络上就可以被视为一个独立的节点，在容器中对 </a:t>
            </a:r>
            <a:r>
              <a:rPr lang="en" altLang="zh-CN" b="0" dirty="0"/>
              <a:t>hostname </a:t>
            </a:r>
            <a:r>
              <a:rPr lang="zh-CN" altLang="en-US" b="0" dirty="0"/>
              <a:t>的命名不会对宿主机造成任何影响。</a:t>
            </a:r>
            <a:endParaRPr lang="en-US" altLang="zh-CN" b="0" dirty="0"/>
          </a:p>
          <a:p>
            <a:pPr lvl="1"/>
            <a:r>
              <a:rPr lang="en" altLang="zh-CN" dirty="0"/>
              <a:t>struct </a:t>
            </a:r>
            <a:r>
              <a:rPr lang="en" altLang="zh-CN" dirty="0" err="1"/>
              <a:t>utsname</a:t>
            </a:r>
            <a:r>
              <a:rPr lang="zh-CN" altLang="en-US" b="0" dirty="0"/>
              <a:t>里的</a:t>
            </a:r>
            <a:r>
              <a:rPr lang="en" altLang="zh-CN" dirty="0" err="1"/>
              <a:t>nodename</a:t>
            </a:r>
            <a:r>
              <a:rPr lang="zh-CN" altLang="en-US" b="0" dirty="0"/>
              <a:t>和</a:t>
            </a:r>
            <a:r>
              <a:rPr lang="en" altLang="zh-CN" dirty="0" err="1"/>
              <a:t>domainname</a:t>
            </a:r>
            <a:r>
              <a:rPr lang="zh-CN" altLang="en-US" b="0" dirty="0"/>
              <a:t>两个字段。</a:t>
            </a:r>
            <a:endParaRPr lang="en-US" altLang="zh-CN" b="0" dirty="0"/>
          </a:p>
          <a:p>
            <a:pPr lvl="1"/>
            <a:r>
              <a:rPr lang="zh-CN" altLang="en-US" b="0" dirty="0"/>
              <a:t>不同</a:t>
            </a:r>
            <a:r>
              <a:rPr lang="en" altLang="zh-CN" dirty="0"/>
              <a:t>Namespace</a:t>
            </a:r>
            <a:r>
              <a:rPr lang="zh-CN" altLang="en-US" b="0" dirty="0"/>
              <a:t>中可以拥有独立的主机名和域名。</a:t>
            </a:r>
            <a:endParaRPr lang="en-US" altLang="zh-CN" b="0" dirty="0"/>
          </a:p>
          <a:p>
            <a:endParaRPr kumimoji="1" lang="en-US" altLang="zh-CN" dirty="0"/>
          </a:p>
          <a:p>
            <a:r>
              <a:rPr lang="zh-CN" altLang="en-US" dirty="0"/>
              <a:t>在创建新的</a:t>
            </a:r>
            <a:r>
              <a:rPr lang="en-US" altLang="zh-CN" dirty="0" err="1"/>
              <a:t>uts</a:t>
            </a:r>
            <a:r>
              <a:rPr lang="zh-CN" altLang="en-US" dirty="0"/>
              <a:t> </a:t>
            </a:r>
            <a:r>
              <a:rPr lang="en-US" altLang="zh-CN" dirty="0"/>
              <a:t>namespace</a:t>
            </a:r>
            <a:r>
              <a:rPr lang="zh-CN" altLang="en-US" dirty="0"/>
              <a:t>时，需要设置单独的</a:t>
            </a:r>
            <a:r>
              <a:rPr lang="en-US" altLang="zh-CN" dirty="0"/>
              <a:t>hostname</a:t>
            </a:r>
            <a:r>
              <a:rPr lang="zh-CN" altLang="en-US" dirty="0"/>
              <a:t>，从而不影响到原进程</a:t>
            </a:r>
            <a:endParaRPr lang="en-US" altLang="zh-CN" dirty="0"/>
          </a:p>
          <a:p>
            <a:pPr lvl="1"/>
            <a:r>
              <a:rPr kumimoji="1" lang="en-US" altLang="zh-CN" dirty="0" err="1"/>
              <a:t>Sethostname</a:t>
            </a:r>
            <a:r>
              <a:rPr kumimoji="1" lang="en-US" altLang="zh-CN" dirty="0"/>
              <a:t>()</a:t>
            </a:r>
            <a:endParaRPr kumimoji="1" lang="zh-CN" altLang="en-US" dirty="0"/>
          </a:p>
        </p:txBody>
      </p:sp>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p:txBody>
          <a:bodyPr/>
          <a:lstStyle/>
          <a:p>
            <a:r>
              <a:rPr lang="en" altLang="zh-CN" b="0" dirty="0">
                <a:effectLst/>
              </a:rPr>
              <a:t>UTS</a:t>
            </a:r>
            <a:r>
              <a:rPr lang="zh-CN" altLang="en" b="0" dirty="0">
                <a:effectLst/>
              </a:rPr>
              <a:t>（</a:t>
            </a:r>
            <a:r>
              <a:rPr lang="en" altLang="zh-CN" b="0" dirty="0">
                <a:effectLst/>
              </a:rPr>
              <a:t>UNIX Time-sharing System</a:t>
            </a:r>
            <a:r>
              <a:rPr lang="zh-CN" altLang="en" b="0" dirty="0">
                <a:effectLst/>
              </a:rPr>
              <a:t>）</a:t>
            </a:r>
            <a:r>
              <a:rPr lang="en" altLang="zh-CN" b="0" dirty="0">
                <a:effectLst/>
              </a:rPr>
              <a:t>namespace</a:t>
            </a:r>
            <a:endParaRPr kumimoji="1" lang="zh-CN" altLang="en-US" dirty="0"/>
          </a:p>
        </p:txBody>
      </p:sp>
    </p:spTree>
    <p:extLst>
      <p:ext uri="{BB962C8B-B14F-4D97-AF65-F5344CB8AC3E}">
        <p14:creationId xmlns:p14="http://schemas.microsoft.com/office/powerpoint/2010/main" val="130807494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BE4ACA-9BE7-4B44-A580-A551EC67954E}"/>
              </a:ext>
            </a:extLst>
          </p:cNvPr>
          <p:cNvSpPr>
            <a:spLocks noGrp="1"/>
          </p:cNvSpPr>
          <p:nvPr>
            <p:ph idx="1"/>
          </p:nvPr>
        </p:nvSpPr>
        <p:spPr/>
        <p:txBody>
          <a:bodyPr/>
          <a:lstStyle/>
          <a:p>
            <a:r>
              <a:rPr lang="zh-CN" altLang="en-US" b="0" dirty="0"/>
              <a:t>容器中进程间通信采用的方法</a:t>
            </a:r>
            <a:endParaRPr lang="en-US" altLang="zh-CN" b="0" dirty="0"/>
          </a:p>
          <a:p>
            <a:pPr lvl="1"/>
            <a:r>
              <a:rPr lang="zh-CN" altLang="en-US" b="0" dirty="0"/>
              <a:t>管道</a:t>
            </a:r>
            <a:endParaRPr lang="en-US" altLang="zh-CN" b="0" dirty="0"/>
          </a:p>
          <a:p>
            <a:pPr lvl="1"/>
            <a:r>
              <a:rPr lang="zh-CN" altLang="en-US" b="0" dirty="0"/>
              <a:t>信号量</a:t>
            </a:r>
            <a:endParaRPr lang="en-US" altLang="zh-CN" b="0" dirty="0"/>
          </a:p>
          <a:p>
            <a:pPr lvl="1"/>
            <a:r>
              <a:rPr lang="zh-CN" altLang="en-US" b="0" dirty="0"/>
              <a:t>信息队列</a:t>
            </a:r>
            <a:endParaRPr lang="en-US" altLang="zh-CN" b="0" dirty="0"/>
          </a:p>
          <a:p>
            <a:pPr lvl="1"/>
            <a:r>
              <a:rPr lang="zh-CN" altLang="en-US" b="0" dirty="0"/>
              <a:t>共享内存</a:t>
            </a:r>
            <a:endParaRPr lang="en-US" altLang="zh-CN" b="0" dirty="0"/>
          </a:p>
          <a:p>
            <a:r>
              <a:rPr lang="zh-CN" altLang="en-US" b="0" dirty="0"/>
              <a:t>容器间通信，即为相同</a:t>
            </a:r>
            <a:r>
              <a:rPr lang="en-US" altLang="zh-CN" b="0" dirty="0" err="1"/>
              <a:t>pid</a:t>
            </a:r>
            <a:r>
              <a:rPr lang="zh-CN" altLang="en-US" b="0" dirty="0"/>
              <a:t> </a:t>
            </a:r>
            <a:r>
              <a:rPr lang="en-US" altLang="zh-CN" b="0" dirty="0"/>
              <a:t>namespace</a:t>
            </a:r>
            <a:r>
              <a:rPr lang="zh-CN" altLang="en-US" b="0" dirty="0"/>
              <a:t>中的</a:t>
            </a:r>
            <a:r>
              <a:rPr lang="en-US" altLang="zh-CN" b="0" dirty="0"/>
              <a:t>IPC</a:t>
            </a:r>
          </a:p>
          <a:p>
            <a:pPr lvl="1"/>
            <a:r>
              <a:rPr kumimoji="1" lang="zh-CN" altLang="en-US" b="0" dirty="0"/>
              <a:t>全局唯一标识符</a:t>
            </a:r>
            <a:endParaRPr kumimoji="1" lang="en-US" altLang="zh-CN" b="0" dirty="0"/>
          </a:p>
          <a:p>
            <a:pPr lvl="1"/>
            <a:endParaRPr kumimoji="1" lang="zh-CN" altLang="en-US" dirty="0"/>
          </a:p>
        </p:txBody>
      </p:sp>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p:txBody>
          <a:bodyPr/>
          <a:lstStyle/>
          <a:p>
            <a:r>
              <a:rPr lang="en" altLang="zh-CN" b="0" dirty="0">
                <a:effectLst/>
              </a:rPr>
              <a:t>IPC</a:t>
            </a:r>
            <a:r>
              <a:rPr lang="zh-CN" altLang="en" b="0" dirty="0">
                <a:effectLst/>
              </a:rPr>
              <a:t>（</a:t>
            </a:r>
            <a:r>
              <a:rPr lang="en" altLang="zh-CN" b="0" dirty="0" err="1">
                <a:effectLst/>
              </a:rPr>
              <a:t>Interprocess</a:t>
            </a:r>
            <a:r>
              <a:rPr lang="en" altLang="zh-CN" b="0" dirty="0">
                <a:effectLst/>
              </a:rPr>
              <a:t> Communication</a:t>
            </a:r>
            <a:r>
              <a:rPr lang="zh-CN" altLang="en" b="0" dirty="0">
                <a:effectLst/>
              </a:rPr>
              <a:t>）</a:t>
            </a:r>
            <a:r>
              <a:rPr lang="en" altLang="zh-CN" b="0" dirty="0">
                <a:effectLst/>
              </a:rPr>
              <a:t>namespace</a:t>
            </a:r>
            <a:endParaRPr kumimoji="1" lang="zh-CN" altLang="en-US" dirty="0"/>
          </a:p>
        </p:txBody>
      </p:sp>
    </p:spTree>
    <p:extLst>
      <p:ext uri="{BB962C8B-B14F-4D97-AF65-F5344CB8AC3E}">
        <p14:creationId xmlns:p14="http://schemas.microsoft.com/office/powerpoint/2010/main" val="153788942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BE4ACA-9BE7-4B44-A580-A551EC67954E}"/>
              </a:ext>
            </a:extLst>
          </p:cNvPr>
          <p:cNvSpPr>
            <a:spLocks noGrp="1"/>
          </p:cNvSpPr>
          <p:nvPr>
            <p:ph idx="1"/>
          </p:nvPr>
        </p:nvSpPr>
        <p:spPr/>
        <p:txBody>
          <a:bodyPr/>
          <a:lstStyle/>
          <a:p>
            <a:r>
              <a:rPr kumimoji="1" lang="en-US" altLang="zh-CN" dirty="0"/>
              <a:t>Linux</a:t>
            </a:r>
            <a:r>
              <a:rPr kumimoji="1" lang="zh-CN" altLang="en-US" dirty="0"/>
              <a:t>为</a:t>
            </a:r>
            <a:r>
              <a:rPr kumimoji="1" lang="en-US" altLang="zh-CN" dirty="0"/>
              <a:t>PID</a:t>
            </a:r>
            <a:r>
              <a:rPr kumimoji="1" lang="zh-CN" altLang="en-US" dirty="0"/>
              <a:t> </a:t>
            </a:r>
            <a:r>
              <a:rPr kumimoji="1" lang="en-US" altLang="zh-CN" dirty="0"/>
              <a:t>namespace</a:t>
            </a:r>
            <a:r>
              <a:rPr kumimoji="1" lang="zh-CN" altLang="en-US" dirty="0"/>
              <a:t>维护一个树状结构</a:t>
            </a:r>
            <a:endParaRPr kumimoji="1" lang="en-US" altLang="zh-CN" dirty="0"/>
          </a:p>
          <a:p>
            <a:pPr lvl="1"/>
            <a:r>
              <a:rPr lang="zh-CN" altLang="en-US" dirty="0"/>
              <a:t>初始化时创建的为</a:t>
            </a:r>
            <a:r>
              <a:rPr lang="en-US" altLang="zh-CN" dirty="0"/>
              <a:t>root</a:t>
            </a:r>
            <a:r>
              <a:rPr lang="zh-CN" altLang="en-US" dirty="0"/>
              <a:t> </a:t>
            </a:r>
            <a:r>
              <a:rPr lang="en-US" altLang="zh-CN" dirty="0"/>
              <a:t>namespace</a:t>
            </a:r>
          </a:p>
          <a:p>
            <a:pPr lvl="1"/>
            <a:r>
              <a:rPr lang="zh-CN" altLang="en-US" dirty="0"/>
              <a:t>与进程</a:t>
            </a:r>
            <a:r>
              <a:rPr lang="en-US" altLang="zh-CN" dirty="0"/>
              <a:t>id</a:t>
            </a:r>
            <a:r>
              <a:rPr lang="zh-CN" altLang="en-US" dirty="0"/>
              <a:t>类似，</a:t>
            </a:r>
            <a:r>
              <a:rPr lang="en-US" altLang="zh-CN" dirty="0" err="1"/>
              <a:t>pid</a:t>
            </a:r>
            <a:r>
              <a:rPr lang="zh-CN" altLang="en-US" dirty="0"/>
              <a:t> </a:t>
            </a:r>
            <a:r>
              <a:rPr lang="en-US" altLang="zh-CN" dirty="0"/>
              <a:t>namespace</a:t>
            </a:r>
            <a:r>
              <a:rPr lang="zh-CN" altLang="en-US" dirty="0"/>
              <a:t>存在父子关系</a:t>
            </a:r>
            <a:endParaRPr lang="en-US" altLang="zh-CN" dirty="0"/>
          </a:p>
          <a:p>
            <a:pPr lvl="1"/>
            <a:r>
              <a:rPr lang="zh-CN" altLang="en-US" dirty="0"/>
              <a:t>父节点可以看到子节点的进程，并通过信号等方式进行影响，反之不可</a:t>
            </a:r>
            <a:endParaRPr lang="en-US" altLang="zh-CN" dirty="0"/>
          </a:p>
          <a:p>
            <a:r>
              <a:rPr lang="en-US" altLang="zh-CN" dirty="0" err="1"/>
              <a:t>Pid</a:t>
            </a:r>
            <a:r>
              <a:rPr lang="zh-CN" altLang="en-US" dirty="0"/>
              <a:t>命名空间子模块：层次化</a:t>
            </a:r>
            <a:endParaRPr lang="en-US" altLang="zh-CN" dirty="0"/>
          </a:p>
          <a:p>
            <a:endParaRPr kumimoji="1" lang="en-US" altLang="zh-CN" dirty="0"/>
          </a:p>
          <a:p>
            <a:endParaRPr lang="en-US" altLang="zh-CN" dirty="0"/>
          </a:p>
          <a:p>
            <a:endParaRPr kumimoji="1" lang="en-US" altLang="zh-CN" dirty="0"/>
          </a:p>
          <a:p>
            <a:endParaRPr lang="en-US" altLang="zh-CN" dirty="0"/>
          </a:p>
          <a:p>
            <a:endParaRPr kumimoji="1" lang="en-US" altLang="zh-CN" dirty="0"/>
          </a:p>
          <a:p>
            <a:r>
              <a:rPr kumimoji="1" lang="zh-CN" altLang="en-US" dirty="0"/>
              <a:t>怎么监控</a:t>
            </a:r>
            <a:r>
              <a:rPr kumimoji="1" lang="en-US" altLang="zh-CN" dirty="0"/>
              <a:t>Docker</a:t>
            </a:r>
            <a:r>
              <a:rPr lang="zh-CN" altLang="en-US" dirty="0"/>
              <a:t>中运行的程序状态？</a:t>
            </a:r>
            <a:endParaRPr kumimoji="1" lang="zh-CN" altLang="en-US" dirty="0"/>
          </a:p>
        </p:txBody>
      </p:sp>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p:txBody>
          <a:bodyPr/>
          <a:lstStyle/>
          <a:p>
            <a:r>
              <a:rPr kumimoji="1" lang="en-US" altLang="zh-CN" dirty="0"/>
              <a:t>PID</a:t>
            </a:r>
            <a:r>
              <a:rPr kumimoji="1" lang="zh-CN" altLang="en-US" dirty="0"/>
              <a:t> </a:t>
            </a:r>
            <a:r>
              <a:rPr kumimoji="1" lang="en-US" altLang="zh-CN" dirty="0"/>
              <a:t>namespace</a:t>
            </a:r>
            <a:endParaRPr kumimoji="1" lang="zh-CN" altLang="en-US" dirty="0"/>
          </a:p>
        </p:txBody>
      </p:sp>
      <p:sp>
        <p:nvSpPr>
          <p:cNvPr id="4" name="Text Box 4">
            <a:extLst>
              <a:ext uri="{FF2B5EF4-FFF2-40B4-BE49-F238E27FC236}">
                <a16:creationId xmlns:a16="http://schemas.microsoft.com/office/drawing/2014/main" id="{1ED9D4F1-8EC5-3240-A053-E00E191AC45A}"/>
              </a:ext>
            </a:extLst>
          </p:cNvPr>
          <p:cNvSpPr txBox="1">
            <a:spLocks noChangeArrowheads="1"/>
          </p:cNvSpPr>
          <p:nvPr/>
        </p:nvSpPr>
        <p:spPr bwMode="auto">
          <a:xfrm>
            <a:off x="583865" y="3561938"/>
            <a:ext cx="5383823" cy="2137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215" dirty="0">
                <a:solidFill>
                  <a:srgbClr val="000000"/>
                </a:solidFill>
              </a:rPr>
              <a:t>struct pid_namespace {</a:t>
            </a:r>
          </a:p>
          <a:p>
            <a:pPr algn="l" eaLnBrk="1" hangingPunct="1"/>
            <a:r>
              <a:rPr lang="zh-CN" altLang="en-US" sz="2215" dirty="0">
                <a:solidFill>
                  <a:srgbClr val="000000"/>
                </a:solidFill>
              </a:rPr>
              <a:t>   //...</a:t>
            </a:r>
          </a:p>
          <a:p>
            <a:pPr algn="l" eaLnBrk="1" hangingPunct="1"/>
            <a:r>
              <a:rPr lang="zh-CN" altLang="en-US" sz="2215" dirty="0">
                <a:solidFill>
                  <a:srgbClr val="000000"/>
                </a:solidFill>
              </a:rPr>
              <a:t>   unsigned int </a:t>
            </a:r>
            <a:r>
              <a:rPr lang="zh-CN" altLang="en-US" sz="2215" dirty="0">
                <a:solidFill>
                  <a:srgbClr val="FF0000"/>
                </a:solidFill>
              </a:rPr>
              <a:t>level</a:t>
            </a:r>
            <a:r>
              <a:rPr lang="zh-CN" altLang="en-US" sz="2215" dirty="0">
                <a:solidFill>
                  <a:srgbClr val="000000"/>
                </a:solidFill>
              </a:rPr>
              <a:t>;</a:t>
            </a:r>
          </a:p>
          <a:p>
            <a:pPr algn="l" eaLnBrk="1" hangingPunct="1"/>
            <a:r>
              <a:rPr lang="zh-CN" altLang="en-US" sz="2215" dirty="0">
                <a:solidFill>
                  <a:srgbClr val="000000"/>
                </a:solidFill>
              </a:rPr>
              <a:t>   struct pid_namespace *</a:t>
            </a:r>
            <a:r>
              <a:rPr lang="zh-CN" altLang="en-US" sz="2215" dirty="0">
                <a:solidFill>
                  <a:srgbClr val="FF0000"/>
                </a:solidFill>
              </a:rPr>
              <a:t>parent</a:t>
            </a:r>
            <a:r>
              <a:rPr lang="zh-CN" altLang="en-US" sz="2215" dirty="0">
                <a:solidFill>
                  <a:srgbClr val="000000"/>
                </a:solidFill>
              </a:rPr>
              <a:t>;</a:t>
            </a:r>
          </a:p>
          <a:p>
            <a:pPr algn="l" eaLnBrk="1" hangingPunct="1"/>
            <a:r>
              <a:rPr lang="zh-CN" altLang="en-US" sz="2215" dirty="0">
                <a:solidFill>
                  <a:srgbClr val="000000"/>
                </a:solidFill>
              </a:rPr>
              <a:t>   //...</a:t>
            </a:r>
          </a:p>
          <a:p>
            <a:pPr algn="l" eaLnBrk="1" hangingPunct="1"/>
            <a:r>
              <a:rPr lang="zh-CN" altLang="en-US" sz="2215" dirty="0">
                <a:solidFill>
                  <a:srgbClr val="000000"/>
                </a:solidFill>
              </a:rPr>
              <a:t>};</a:t>
            </a:r>
          </a:p>
        </p:txBody>
      </p:sp>
    </p:spTree>
    <p:extLst>
      <p:ext uri="{BB962C8B-B14F-4D97-AF65-F5344CB8AC3E}">
        <p14:creationId xmlns:p14="http://schemas.microsoft.com/office/powerpoint/2010/main" val="196406512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D9B3B-DF61-E142-8326-21813E8A57F6}"/>
              </a:ext>
            </a:extLst>
          </p:cNvPr>
          <p:cNvSpPr>
            <a:spLocks noGrp="1"/>
          </p:cNvSpPr>
          <p:nvPr>
            <p:ph type="title"/>
          </p:nvPr>
        </p:nvSpPr>
        <p:spPr/>
        <p:txBody>
          <a:bodyPr/>
          <a:lstStyle/>
          <a:p>
            <a:r>
              <a:rPr lang="zh-CN" altLang="en-US" dirty="0"/>
              <a:t>进程的命名空间</a:t>
            </a:r>
          </a:p>
        </p:txBody>
      </p:sp>
      <p:sp>
        <p:nvSpPr>
          <p:cNvPr id="27651" name="内容占位符 2">
            <a:extLst>
              <a:ext uri="{FF2B5EF4-FFF2-40B4-BE49-F238E27FC236}">
                <a16:creationId xmlns:a16="http://schemas.microsoft.com/office/drawing/2014/main" id="{C7DE4323-A2B3-DF47-8692-DAE7BE7BF0C2}"/>
              </a:ext>
            </a:extLst>
          </p:cNvPr>
          <p:cNvSpPr>
            <a:spLocks noGrp="1"/>
          </p:cNvSpPr>
          <p:nvPr>
            <p:ph idx="1"/>
          </p:nvPr>
        </p:nvSpPr>
        <p:spPr/>
        <p:txBody>
          <a:bodyPr/>
          <a:lstStyle/>
          <a:p>
            <a:r>
              <a:rPr lang="zh-CN" altLang="en-US" dirty="0">
                <a:solidFill>
                  <a:srgbClr val="002060"/>
                </a:solidFill>
                <a:ea typeface="黑体" panose="02010609060101010101" pitchFamily="49" charset="-122"/>
              </a:rPr>
              <a:t>每当在内核中新建一个进程时，都会在全局内创建一个唯一的描述符来描述该进程。在没有命名空间的情况下，用一个单项递增的数字作为进程号即可。为了实现进程隔离，引入层次 化的命名空间。由于子命名空间中的所有进程在父命名空间中都是可见的，导致在子命名空间中新建一个进程会出现在往上的每层命名空间都有一个唯一的进程号 描述。这样，一个进程在整个系统中可能有多个进程描述符，</a:t>
            </a:r>
            <a:r>
              <a:rPr lang="zh-CN" altLang="en-US" dirty="0">
                <a:solidFill>
                  <a:srgbClr val="C00000"/>
                </a:solidFill>
                <a:ea typeface="黑体" panose="02010609060101010101" pitchFamily="49" charset="-122"/>
              </a:rPr>
              <a:t>在一般的使用时，显示的进程号往往是该进程对应到顶层命名空间的进程号。</a:t>
            </a:r>
            <a:r>
              <a:rPr lang="zh-CN" altLang="en-US" dirty="0">
                <a:solidFill>
                  <a:srgbClr val="002060"/>
                </a:solidFill>
                <a:ea typeface="黑体" panose="02010609060101010101" pitchFamily="49" charset="-122"/>
              </a:rPr>
              <a:t>每个容器包括一定独立的资源，隔离开来进行管理。</a:t>
            </a:r>
          </a:p>
        </p:txBody>
      </p:sp>
    </p:spTree>
    <p:extLst>
      <p:ext uri="{BB962C8B-B14F-4D97-AF65-F5344CB8AC3E}">
        <p14:creationId xmlns:p14="http://schemas.microsoft.com/office/powerpoint/2010/main" val="106970093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BE9E3-B6B7-A340-AF7D-438E1A7D69A7}"/>
              </a:ext>
            </a:extLst>
          </p:cNvPr>
          <p:cNvSpPr>
            <a:spLocks noGrp="1"/>
          </p:cNvSpPr>
          <p:nvPr>
            <p:ph type="title"/>
          </p:nvPr>
        </p:nvSpPr>
        <p:spPr/>
        <p:txBody>
          <a:bodyPr/>
          <a:lstStyle/>
          <a:p>
            <a:r>
              <a:rPr lang="en-US" altLang="zh-CN" dirty="0"/>
              <a:t>PID</a:t>
            </a:r>
            <a:r>
              <a:rPr lang="zh-CN" altLang="en-US" dirty="0"/>
              <a:t> </a:t>
            </a:r>
            <a:r>
              <a:rPr lang="en-US" altLang="zh-CN" dirty="0"/>
              <a:t>namespace</a:t>
            </a:r>
            <a:endParaRPr lang="zh-CN" altLang="en-US" dirty="0"/>
          </a:p>
        </p:txBody>
      </p:sp>
      <p:sp>
        <p:nvSpPr>
          <p:cNvPr id="4" name="椭圆 3">
            <a:extLst>
              <a:ext uri="{FF2B5EF4-FFF2-40B4-BE49-F238E27FC236}">
                <a16:creationId xmlns:a16="http://schemas.microsoft.com/office/drawing/2014/main" id="{5951EBA9-5019-0A46-A2AE-04411ECAB4FF}"/>
              </a:ext>
            </a:extLst>
          </p:cNvPr>
          <p:cNvSpPr/>
          <p:nvPr/>
        </p:nvSpPr>
        <p:spPr bwMode="auto">
          <a:xfrm>
            <a:off x="3175489" y="1966547"/>
            <a:ext cx="1862503" cy="609155"/>
          </a:xfrm>
          <a:prstGeom prst="ellipse">
            <a:avLst/>
          </a:prstGeom>
          <a:ln/>
        </p:spPr>
        <p:style>
          <a:lnRef idx="2">
            <a:schemeClr val="accent5"/>
          </a:lnRef>
          <a:fillRef idx="1">
            <a:schemeClr val="lt1"/>
          </a:fillRef>
          <a:effectRef idx="0">
            <a:schemeClr val="accent5"/>
          </a:effectRef>
          <a:fontRef idx="minor">
            <a:schemeClr val="dk1"/>
          </a:fontRef>
        </p:style>
        <p:txBody>
          <a:bodyPr>
            <a:spAutoFit/>
          </a:bodyPr>
          <a:lstStyle/>
          <a:p>
            <a:pPr algn="ctr" eaLnBrk="1" hangingPunct="1">
              <a:defRPr/>
            </a:pPr>
            <a:endParaRPr lang="zh-CN" altLang="en-US" sz="2215">
              <a:solidFill>
                <a:schemeClr val="bg2"/>
              </a:solidFill>
              <a:latin typeface="Times New Roman" pitchFamily="18" charset="0"/>
              <a:ea typeface="楷体_GB2312" pitchFamily="49" charset="-122"/>
            </a:endParaRPr>
          </a:p>
        </p:txBody>
      </p:sp>
      <p:sp>
        <p:nvSpPr>
          <p:cNvPr id="5" name="椭圆 4">
            <a:extLst>
              <a:ext uri="{FF2B5EF4-FFF2-40B4-BE49-F238E27FC236}">
                <a16:creationId xmlns:a16="http://schemas.microsoft.com/office/drawing/2014/main" id="{4EC94B0D-8FA2-1048-B39B-A4450B4B945B}"/>
              </a:ext>
            </a:extLst>
          </p:cNvPr>
          <p:cNvSpPr/>
          <p:nvPr/>
        </p:nvSpPr>
        <p:spPr bwMode="auto">
          <a:xfrm>
            <a:off x="1314451" y="3894993"/>
            <a:ext cx="2127738" cy="609155"/>
          </a:xfrm>
          <a:prstGeom prst="ellipse">
            <a:avLst/>
          </a:prstGeom>
          <a:ln/>
        </p:spPr>
        <p:style>
          <a:lnRef idx="2">
            <a:schemeClr val="accent2"/>
          </a:lnRef>
          <a:fillRef idx="1">
            <a:schemeClr val="lt1"/>
          </a:fillRef>
          <a:effectRef idx="0">
            <a:schemeClr val="accent2"/>
          </a:effectRef>
          <a:fontRef idx="minor">
            <a:schemeClr val="dk1"/>
          </a:fontRef>
        </p:style>
        <p:txBody>
          <a:bodyPr>
            <a:spAutoFit/>
          </a:bodyPr>
          <a:lstStyle/>
          <a:p>
            <a:pPr algn="ctr" eaLnBrk="1" hangingPunct="1">
              <a:defRPr/>
            </a:pPr>
            <a:endParaRPr lang="zh-CN" altLang="en-US" sz="2215">
              <a:solidFill>
                <a:schemeClr val="bg2"/>
              </a:solidFill>
              <a:latin typeface="Times New Roman" pitchFamily="18" charset="0"/>
              <a:ea typeface="楷体_GB2312" pitchFamily="49" charset="-122"/>
            </a:endParaRPr>
          </a:p>
        </p:txBody>
      </p:sp>
      <p:pic>
        <p:nvPicPr>
          <p:cNvPr id="25605" name="Picture 2">
            <a:extLst>
              <a:ext uri="{FF2B5EF4-FFF2-40B4-BE49-F238E27FC236}">
                <a16:creationId xmlns:a16="http://schemas.microsoft.com/office/drawing/2014/main" id="{D58CF35A-5571-8A44-8F30-0D5D13EF8F2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71294" y="3886201"/>
            <a:ext cx="2149720" cy="14859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6" name="TextBox 5">
            <a:extLst>
              <a:ext uri="{FF2B5EF4-FFF2-40B4-BE49-F238E27FC236}">
                <a16:creationId xmlns:a16="http://schemas.microsoft.com/office/drawing/2014/main" id="{F8DD8096-28B0-7649-AEA4-67ED579785B8}"/>
              </a:ext>
            </a:extLst>
          </p:cNvPr>
          <p:cNvSpPr txBox="1">
            <a:spLocks noChangeArrowheads="1"/>
          </p:cNvSpPr>
          <p:nvPr/>
        </p:nvSpPr>
        <p:spPr bwMode="auto">
          <a:xfrm>
            <a:off x="5436577" y="2212732"/>
            <a:ext cx="1395046"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15"/>
              <a:t>父命名空间</a:t>
            </a:r>
          </a:p>
        </p:txBody>
      </p:sp>
      <p:sp>
        <p:nvSpPr>
          <p:cNvPr id="25607" name="TextBox 6">
            <a:extLst>
              <a:ext uri="{FF2B5EF4-FFF2-40B4-BE49-F238E27FC236}">
                <a16:creationId xmlns:a16="http://schemas.microsoft.com/office/drawing/2014/main" id="{38D9C74B-CC48-5C4F-9D81-D0E328CF9AF2}"/>
              </a:ext>
            </a:extLst>
          </p:cNvPr>
          <p:cNvSpPr txBox="1">
            <a:spLocks noChangeArrowheads="1"/>
          </p:cNvSpPr>
          <p:nvPr/>
        </p:nvSpPr>
        <p:spPr bwMode="auto">
          <a:xfrm>
            <a:off x="7297617" y="4454770"/>
            <a:ext cx="1329104"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15"/>
              <a:t>子命名空间</a:t>
            </a:r>
          </a:p>
        </p:txBody>
      </p:sp>
      <p:cxnSp>
        <p:nvCxnSpPr>
          <p:cNvPr id="9" name="直接箭头连接符 8">
            <a:extLst>
              <a:ext uri="{FF2B5EF4-FFF2-40B4-BE49-F238E27FC236}">
                <a16:creationId xmlns:a16="http://schemas.microsoft.com/office/drawing/2014/main" id="{C0E227DD-8357-FD48-8112-00E452F38D0F}"/>
              </a:ext>
            </a:extLst>
          </p:cNvPr>
          <p:cNvCxnSpPr>
            <a:endCxn id="4" idx="3"/>
          </p:cNvCxnSpPr>
          <p:nvPr/>
        </p:nvCxnSpPr>
        <p:spPr bwMode="auto">
          <a:xfrm flipV="1">
            <a:off x="3109547" y="2486493"/>
            <a:ext cx="338699" cy="1547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接箭头连接符 10">
            <a:extLst>
              <a:ext uri="{FF2B5EF4-FFF2-40B4-BE49-F238E27FC236}">
                <a16:creationId xmlns:a16="http://schemas.microsoft.com/office/drawing/2014/main" id="{74A88297-9ECA-B345-91B0-14728CB2D704}"/>
              </a:ext>
            </a:extLst>
          </p:cNvPr>
          <p:cNvCxnSpPr>
            <a:endCxn id="4" idx="5"/>
          </p:cNvCxnSpPr>
          <p:nvPr/>
        </p:nvCxnSpPr>
        <p:spPr bwMode="auto">
          <a:xfrm flipH="1" flipV="1">
            <a:off x="4765235" y="2486493"/>
            <a:ext cx="272758" cy="1547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610" name="TextBox 11">
            <a:extLst>
              <a:ext uri="{FF2B5EF4-FFF2-40B4-BE49-F238E27FC236}">
                <a16:creationId xmlns:a16="http://schemas.microsoft.com/office/drawing/2014/main" id="{F763A0D9-0E38-A645-A700-0BAFDDB39D62}"/>
              </a:ext>
            </a:extLst>
          </p:cNvPr>
          <p:cNvSpPr txBox="1">
            <a:spLocks noChangeArrowheads="1"/>
          </p:cNvSpPr>
          <p:nvPr/>
        </p:nvSpPr>
        <p:spPr bwMode="auto">
          <a:xfrm>
            <a:off x="3307374" y="3511063"/>
            <a:ext cx="1129811" cy="111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15"/>
              <a:t>映射到父命名空间</a:t>
            </a:r>
          </a:p>
        </p:txBody>
      </p:sp>
      <p:sp>
        <p:nvSpPr>
          <p:cNvPr id="25611" name="TextBox 12">
            <a:extLst>
              <a:ext uri="{FF2B5EF4-FFF2-40B4-BE49-F238E27FC236}">
                <a16:creationId xmlns:a16="http://schemas.microsoft.com/office/drawing/2014/main" id="{06E46F3B-CA79-8F4C-8E1F-B608616A2ABA}"/>
              </a:ext>
            </a:extLst>
          </p:cNvPr>
          <p:cNvSpPr txBox="1">
            <a:spLocks noChangeArrowheads="1"/>
          </p:cNvSpPr>
          <p:nvPr/>
        </p:nvSpPr>
        <p:spPr bwMode="auto">
          <a:xfrm>
            <a:off x="3675186" y="2099898"/>
            <a:ext cx="830874"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15"/>
              <a:t>1  2  3</a:t>
            </a:r>
            <a:endParaRPr lang="zh-CN" altLang="en-US" sz="2215"/>
          </a:p>
        </p:txBody>
      </p:sp>
      <p:sp>
        <p:nvSpPr>
          <p:cNvPr id="25612" name="TextBox 13">
            <a:extLst>
              <a:ext uri="{FF2B5EF4-FFF2-40B4-BE49-F238E27FC236}">
                <a16:creationId xmlns:a16="http://schemas.microsoft.com/office/drawing/2014/main" id="{B7835356-5D6B-6A4B-81EE-94C83884536C}"/>
              </a:ext>
            </a:extLst>
          </p:cNvPr>
          <p:cNvSpPr txBox="1">
            <a:spLocks noChangeArrowheads="1"/>
          </p:cNvSpPr>
          <p:nvPr/>
        </p:nvSpPr>
        <p:spPr bwMode="auto">
          <a:xfrm>
            <a:off x="3283929" y="2554167"/>
            <a:ext cx="781050"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15"/>
              <a:t>4  5  6</a:t>
            </a:r>
            <a:endParaRPr lang="zh-CN" altLang="en-US" sz="2215"/>
          </a:p>
        </p:txBody>
      </p:sp>
      <p:sp>
        <p:nvSpPr>
          <p:cNvPr id="25613" name="TextBox 14">
            <a:extLst>
              <a:ext uri="{FF2B5EF4-FFF2-40B4-BE49-F238E27FC236}">
                <a16:creationId xmlns:a16="http://schemas.microsoft.com/office/drawing/2014/main" id="{1AD652DD-F901-9A4F-8D6C-26E5C9440F7B}"/>
              </a:ext>
            </a:extLst>
          </p:cNvPr>
          <p:cNvSpPr txBox="1">
            <a:spLocks noChangeArrowheads="1"/>
          </p:cNvSpPr>
          <p:nvPr/>
        </p:nvSpPr>
        <p:spPr bwMode="auto">
          <a:xfrm>
            <a:off x="4239360" y="2532186"/>
            <a:ext cx="798634"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15"/>
              <a:t>7  8  9</a:t>
            </a:r>
            <a:endParaRPr lang="zh-CN" altLang="en-US" sz="2215"/>
          </a:p>
        </p:txBody>
      </p:sp>
      <p:sp>
        <p:nvSpPr>
          <p:cNvPr id="25614" name="TextBox 15">
            <a:extLst>
              <a:ext uri="{FF2B5EF4-FFF2-40B4-BE49-F238E27FC236}">
                <a16:creationId xmlns:a16="http://schemas.microsoft.com/office/drawing/2014/main" id="{69EA1D83-B7DC-EA40-ACFB-57A3B09F7337}"/>
              </a:ext>
            </a:extLst>
          </p:cNvPr>
          <p:cNvSpPr txBox="1">
            <a:spLocks noChangeArrowheads="1"/>
          </p:cNvSpPr>
          <p:nvPr/>
        </p:nvSpPr>
        <p:spPr bwMode="auto">
          <a:xfrm>
            <a:off x="1647092" y="4359521"/>
            <a:ext cx="798635"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15"/>
              <a:t>1  2  3</a:t>
            </a:r>
            <a:endParaRPr lang="zh-CN" altLang="en-US" sz="2215"/>
          </a:p>
        </p:txBody>
      </p:sp>
      <p:sp>
        <p:nvSpPr>
          <p:cNvPr id="25615" name="TextBox 16">
            <a:extLst>
              <a:ext uri="{FF2B5EF4-FFF2-40B4-BE49-F238E27FC236}">
                <a16:creationId xmlns:a16="http://schemas.microsoft.com/office/drawing/2014/main" id="{C7B89BB0-45C9-FF44-9F88-4CFFD4A9C743}"/>
              </a:ext>
            </a:extLst>
          </p:cNvPr>
          <p:cNvSpPr txBox="1">
            <a:spLocks noChangeArrowheads="1"/>
          </p:cNvSpPr>
          <p:nvPr/>
        </p:nvSpPr>
        <p:spPr bwMode="auto">
          <a:xfrm>
            <a:off x="5436577" y="4359521"/>
            <a:ext cx="797169" cy="77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215"/>
              <a:t>1  2  3</a:t>
            </a:r>
            <a:endParaRPr lang="zh-CN" altLang="en-US" sz="2215"/>
          </a:p>
        </p:txBody>
      </p:sp>
      <p:cxnSp>
        <p:nvCxnSpPr>
          <p:cNvPr id="25616" name="直接连接符 18">
            <a:extLst>
              <a:ext uri="{FF2B5EF4-FFF2-40B4-BE49-F238E27FC236}">
                <a16:creationId xmlns:a16="http://schemas.microsoft.com/office/drawing/2014/main" id="{ABF09880-4B63-CE4B-A647-0DCE827E723F}"/>
              </a:ext>
            </a:extLst>
          </p:cNvPr>
          <p:cNvCxnSpPr>
            <a:cxnSpLocks noChangeShapeType="1"/>
          </p:cNvCxnSpPr>
          <p:nvPr/>
        </p:nvCxnSpPr>
        <p:spPr bwMode="auto">
          <a:xfrm flipH="1">
            <a:off x="1780444" y="2724152"/>
            <a:ext cx="1661746" cy="1730619"/>
          </a:xfrm>
          <a:prstGeom prst="line">
            <a:avLst/>
          </a:prstGeom>
          <a:noFill/>
          <a:ln w="9525" algn="ctr">
            <a:solidFill>
              <a:schemeClr val="tx1"/>
            </a:solidFill>
            <a:prstDash val="sys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7" name="直接连接符 24">
            <a:extLst>
              <a:ext uri="{FF2B5EF4-FFF2-40B4-BE49-F238E27FC236}">
                <a16:creationId xmlns:a16="http://schemas.microsoft.com/office/drawing/2014/main" id="{291B09AF-62E8-A24F-BD5C-AA231A99C2EB}"/>
              </a:ext>
            </a:extLst>
          </p:cNvPr>
          <p:cNvCxnSpPr>
            <a:cxnSpLocks noChangeShapeType="1"/>
          </p:cNvCxnSpPr>
          <p:nvPr/>
        </p:nvCxnSpPr>
        <p:spPr bwMode="auto">
          <a:xfrm flipH="1">
            <a:off x="2045677" y="2763717"/>
            <a:ext cx="1529862" cy="1691054"/>
          </a:xfrm>
          <a:prstGeom prst="line">
            <a:avLst/>
          </a:prstGeom>
          <a:no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8" name="直接连接符 3072">
            <a:extLst>
              <a:ext uri="{FF2B5EF4-FFF2-40B4-BE49-F238E27FC236}">
                <a16:creationId xmlns:a16="http://schemas.microsoft.com/office/drawing/2014/main" id="{36662C6B-87D0-C049-A43D-6B2034F38D38}"/>
              </a:ext>
            </a:extLst>
          </p:cNvPr>
          <p:cNvCxnSpPr>
            <a:cxnSpLocks noChangeShapeType="1"/>
          </p:cNvCxnSpPr>
          <p:nvPr/>
        </p:nvCxnSpPr>
        <p:spPr bwMode="auto">
          <a:xfrm flipH="1">
            <a:off x="2312378" y="2763717"/>
            <a:ext cx="1528397" cy="1691054"/>
          </a:xfrm>
          <a:prstGeom prst="line">
            <a:avLst/>
          </a:prstGeom>
          <a:no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9" name="直接连接符 3078">
            <a:extLst>
              <a:ext uri="{FF2B5EF4-FFF2-40B4-BE49-F238E27FC236}">
                <a16:creationId xmlns:a16="http://schemas.microsoft.com/office/drawing/2014/main" id="{A94A6AED-3E64-6843-8B35-1514C81CEF36}"/>
              </a:ext>
            </a:extLst>
          </p:cNvPr>
          <p:cNvCxnSpPr>
            <a:cxnSpLocks noChangeShapeType="1"/>
          </p:cNvCxnSpPr>
          <p:nvPr/>
        </p:nvCxnSpPr>
        <p:spPr bwMode="auto">
          <a:xfrm>
            <a:off x="4372709" y="2763717"/>
            <a:ext cx="1129812" cy="1691054"/>
          </a:xfrm>
          <a:prstGeom prst="line">
            <a:avLst/>
          </a:prstGeom>
          <a:no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0" name="直接连接符 3084">
            <a:extLst>
              <a:ext uri="{FF2B5EF4-FFF2-40B4-BE49-F238E27FC236}">
                <a16:creationId xmlns:a16="http://schemas.microsoft.com/office/drawing/2014/main" id="{FB1E6DBA-75B9-0B40-A952-B9DF56F44734}"/>
              </a:ext>
            </a:extLst>
          </p:cNvPr>
          <p:cNvCxnSpPr>
            <a:cxnSpLocks noChangeShapeType="1"/>
          </p:cNvCxnSpPr>
          <p:nvPr/>
        </p:nvCxnSpPr>
        <p:spPr bwMode="auto">
          <a:xfrm>
            <a:off x="4637943" y="2763717"/>
            <a:ext cx="1129811" cy="1691054"/>
          </a:xfrm>
          <a:prstGeom prst="line">
            <a:avLst/>
          </a:prstGeom>
          <a:no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1" name="直接连接符 3092">
            <a:extLst>
              <a:ext uri="{FF2B5EF4-FFF2-40B4-BE49-F238E27FC236}">
                <a16:creationId xmlns:a16="http://schemas.microsoft.com/office/drawing/2014/main" id="{85F3DBD4-D4C4-5D4D-AB4F-15CDF28C7ED0}"/>
              </a:ext>
            </a:extLst>
          </p:cNvPr>
          <p:cNvCxnSpPr>
            <a:cxnSpLocks noChangeShapeType="1"/>
          </p:cNvCxnSpPr>
          <p:nvPr/>
        </p:nvCxnSpPr>
        <p:spPr bwMode="auto">
          <a:xfrm>
            <a:off x="4837236" y="2724152"/>
            <a:ext cx="1197219" cy="1730619"/>
          </a:xfrm>
          <a:prstGeom prst="line">
            <a:avLst/>
          </a:prstGeom>
          <a:no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1326956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BE4ACA-9BE7-4B44-A580-A551EC67954E}"/>
              </a:ext>
            </a:extLst>
          </p:cNvPr>
          <p:cNvSpPr>
            <a:spLocks noGrp="1"/>
          </p:cNvSpPr>
          <p:nvPr>
            <p:ph idx="1"/>
          </p:nvPr>
        </p:nvSpPr>
        <p:spPr>
          <a:xfrm>
            <a:off x="451339" y="1501401"/>
            <a:ext cx="8241323" cy="4985169"/>
          </a:xfrm>
        </p:spPr>
        <p:txBody>
          <a:bodyPr/>
          <a:lstStyle/>
          <a:p>
            <a:r>
              <a:rPr lang="en" altLang="zh-CN" b="0" dirty="0"/>
              <a:t>PID namespace </a:t>
            </a:r>
            <a:r>
              <a:rPr lang="zh-CN" altLang="en-US" b="0" dirty="0"/>
              <a:t>中的 </a:t>
            </a:r>
            <a:r>
              <a:rPr lang="en" altLang="zh-CN" b="0" dirty="0" err="1"/>
              <a:t>init</a:t>
            </a:r>
            <a:r>
              <a:rPr lang="en" altLang="zh-CN" b="0" dirty="0"/>
              <a:t> </a:t>
            </a:r>
            <a:r>
              <a:rPr lang="zh-CN" altLang="en-US" b="0" dirty="0"/>
              <a:t>进程</a:t>
            </a:r>
            <a:endParaRPr lang="en-US" altLang="zh-CN" b="0" dirty="0"/>
          </a:p>
          <a:p>
            <a:pPr lvl="1"/>
            <a:r>
              <a:rPr lang="zh-CN" altLang="en-US" b="0" dirty="0"/>
              <a:t>创建的第一个</a:t>
            </a:r>
            <a:r>
              <a:rPr lang="en-US" altLang="zh-CN" b="0" dirty="0" err="1"/>
              <a:t>pid</a:t>
            </a:r>
            <a:r>
              <a:rPr lang="zh-CN" altLang="en-US" b="0" dirty="0"/>
              <a:t> </a:t>
            </a:r>
            <a:r>
              <a:rPr lang="en-US" altLang="zh-CN" b="0" dirty="0"/>
              <a:t>namespace</a:t>
            </a:r>
          </a:p>
          <a:p>
            <a:pPr lvl="1"/>
            <a:r>
              <a:rPr lang="en-US" altLang="zh-CN" b="0" dirty="0" err="1"/>
              <a:t>Ini</a:t>
            </a:r>
            <a:r>
              <a:rPr lang="zh-CN" altLang="en-US" b="0" dirty="0"/>
              <a:t>进程会负责回收资源和监控、维护后续启动进程的运行状态</a:t>
            </a:r>
            <a:endParaRPr lang="en-US" altLang="zh-CN" b="0" dirty="0"/>
          </a:p>
          <a:p>
            <a:endParaRPr lang="en-US" altLang="zh-CN" b="0" dirty="0"/>
          </a:p>
          <a:p>
            <a:r>
              <a:rPr lang="zh-CN" altLang="en-US" b="0" dirty="0"/>
              <a:t>信号与</a:t>
            </a:r>
            <a:r>
              <a:rPr lang="en-US" altLang="zh-CN" b="0" dirty="0" err="1"/>
              <a:t>init</a:t>
            </a:r>
            <a:r>
              <a:rPr lang="zh-CN" altLang="en-US" b="0" dirty="0"/>
              <a:t>进程</a:t>
            </a:r>
            <a:endParaRPr lang="en-US" altLang="zh-CN" b="0" dirty="0"/>
          </a:p>
          <a:p>
            <a:pPr lvl="1"/>
            <a:r>
              <a:rPr lang="zh-CN" altLang="en-US" b="0" dirty="0"/>
              <a:t>信号屏蔽：如果</a:t>
            </a:r>
            <a:r>
              <a:rPr lang="en-US" altLang="zh-CN" b="0" dirty="0" err="1"/>
              <a:t>init</a:t>
            </a:r>
            <a:r>
              <a:rPr lang="zh-CN" altLang="en-US" b="0" dirty="0"/>
              <a:t>中没有写处理某个信号的代码逻辑，那么则与</a:t>
            </a:r>
            <a:r>
              <a:rPr lang="en-US" altLang="zh-CN" b="0" dirty="0" err="1"/>
              <a:t>init</a:t>
            </a:r>
            <a:r>
              <a:rPr lang="zh-CN" altLang="en-US" b="0" dirty="0"/>
              <a:t>在同一个</a:t>
            </a:r>
            <a:r>
              <a:rPr lang="en-US" altLang="zh-CN" b="0" dirty="0" err="1"/>
              <a:t>pid</a:t>
            </a:r>
            <a:r>
              <a:rPr lang="zh-CN" altLang="en-US" b="0" dirty="0"/>
              <a:t> </a:t>
            </a:r>
            <a:r>
              <a:rPr lang="en-US" altLang="zh-CN" b="0" dirty="0"/>
              <a:t>namespace</a:t>
            </a:r>
            <a:r>
              <a:rPr lang="zh-CN" altLang="en-US" b="0" dirty="0"/>
              <a:t>中的进程发送的该信号会被屏蔽</a:t>
            </a:r>
            <a:endParaRPr lang="en-US" altLang="zh-CN" b="0" dirty="0"/>
          </a:p>
          <a:p>
            <a:pPr lvl="1"/>
            <a:r>
              <a:rPr lang="zh-CN" altLang="en-US" b="0" dirty="0"/>
              <a:t>父节点</a:t>
            </a:r>
            <a:r>
              <a:rPr lang="en-US" altLang="zh-CN" b="0" dirty="0" err="1"/>
              <a:t>pid</a:t>
            </a:r>
            <a:r>
              <a:rPr lang="zh-CN" altLang="en-US" b="0" dirty="0"/>
              <a:t> </a:t>
            </a:r>
            <a:r>
              <a:rPr lang="en-US" altLang="zh-CN" b="0" dirty="0"/>
              <a:t>namespace</a:t>
            </a:r>
            <a:r>
              <a:rPr lang="zh-CN" altLang="en-US" b="0" dirty="0"/>
              <a:t>中进程发送的信号会被忽略吗？</a:t>
            </a:r>
            <a:endParaRPr lang="en-US" altLang="zh-CN" b="0" dirty="0"/>
          </a:p>
          <a:p>
            <a:pPr lvl="1"/>
            <a:r>
              <a:rPr lang="zh-CN" altLang="en-US" b="0" dirty="0"/>
              <a:t>一旦</a:t>
            </a:r>
            <a:r>
              <a:rPr lang="en-US" altLang="zh-CN" b="0" dirty="0" err="1"/>
              <a:t>init</a:t>
            </a:r>
            <a:r>
              <a:rPr lang="zh-CN" altLang="en-US" b="0" dirty="0"/>
              <a:t>进程被销毁，同一</a:t>
            </a:r>
            <a:r>
              <a:rPr lang="en-US" altLang="zh-CN" b="0" dirty="0" err="1"/>
              <a:t>pid</a:t>
            </a:r>
            <a:r>
              <a:rPr lang="zh-CN" altLang="en-US" b="0" dirty="0"/>
              <a:t> </a:t>
            </a:r>
            <a:r>
              <a:rPr lang="en-US" altLang="zh-CN" b="0" dirty="0"/>
              <a:t>namespace</a:t>
            </a:r>
            <a:r>
              <a:rPr lang="zh-CN" altLang="en-US" b="0" dirty="0"/>
              <a:t>中的其他进程呢？</a:t>
            </a:r>
            <a:endParaRPr lang="en-US" altLang="zh-CN" b="0" dirty="0"/>
          </a:p>
          <a:p>
            <a:endParaRPr lang="en-US" altLang="zh-CN" b="0" dirty="0"/>
          </a:p>
          <a:p>
            <a:r>
              <a:rPr lang="en-US" altLang="zh-CN" b="0" dirty="0" err="1"/>
              <a:t>Unshare</a:t>
            </a:r>
            <a:r>
              <a:rPr lang="en-US" altLang="zh-CN" b="0" dirty="0"/>
              <a:t>()</a:t>
            </a:r>
            <a:r>
              <a:rPr lang="zh-CN" altLang="en-US" b="0" dirty="0"/>
              <a:t>和</a:t>
            </a:r>
            <a:r>
              <a:rPr lang="en-US" altLang="zh-CN" b="0" dirty="0" err="1"/>
              <a:t>setns</a:t>
            </a:r>
            <a:r>
              <a:rPr lang="en-US" altLang="zh-CN" b="0" dirty="0"/>
              <a:t>()</a:t>
            </a:r>
          </a:p>
          <a:p>
            <a:pPr lvl="1"/>
            <a:r>
              <a:rPr lang="zh-CN" altLang="en-US" b="0" dirty="0"/>
              <a:t>调用者进程不进入新的</a:t>
            </a:r>
            <a:r>
              <a:rPr lang="en-US" altLang="zh-CN" b="0" dirty="0" err="1"/>
              <a:t>pid</a:t>
            </a:r>
            <a:r>
              <a:rPr lang="zh-CN" altLang="en-US" b="0" dirty="0"/>
              <a:t> </a:t>
            </a:r>
            <a:r>
              <a:rPr lang="en-US" altLang="zh-CN" b="0" dirty="0"/>
              <a:t>namespace</a:t>
            </a:r>
            <a:r>
              <a:rPr lang="zh-CN" altLang="en-US" b="0" dirty="0"/>
              <a:t>，而是随后创建的子进程进入</a:t>
            </a:r>
            <a:endParaRPr lang="en-US" altLang="zh-CN" b="0" dirty="0"/>
          </a:p>
          <a:p>
            <a:pPr lvl="1"/>
            <a:r>
              <a:rPr lang="zh-CN" altLang="en-US" b="0" dirty="0"/>
              <a:t>与其他</a:t>
            </a:r>
            <a:r>
              <a:rPr lang="en-US" altLang="zh-CN" b="0" dirty="0"/>
              <a:t>namespace</a:t>
            </a:r>
            <a:r>
              <a:rPr lang="zh-CN" altLang="en-US" b="0" dirty="0"/>
              <a:t>不同的原因？</a:t>
            </a:r>
            <a:endParaRPr lang="en-US" altLang="zh-CN" b="0" dirty="0"/>
          </a:p>
          <a:p>
            <a:pPr marL="0" indent="0">
              <a:buNone/>
            </a:pPr>
            <a:endParaRPr lang="en-US" altLang="zh-CN" b="0" dirty="0"/>
          </a:p>
          <a:p>
            <a:pPr marL="0" indent="0">
              <a:buNone/>
            </a:pPr>
            <a:endParaRPr kumimoji="1" lang="zh-CN" altLang="en-US" dirty="0"/>
          </a:p>
        </p:txBody>
      </p:sp>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p:txBody>
          <a:bodyPr/>
          <a:lstStyle/>
          <a:p>
            <a:r>
              <a:rPr lang="en-US" altLang="zh-CN" dirty="0"/>
              <a:t>PID</a:t>
            </a:r>
            <a:r>
              <a:rPr lang="zh-CN" altLang="en-US" dirty="0"/>
              <a:t> </a:t>
            </a:r>
            <a:r>
              <a:rPr lang="en-US" altLang="zh-CN" dirty="0"/>
              <a:t>namespace</a:t>
            </a:r>
            <a:endParaRPr kumimoji="1" lang="zh-CN" altLang="en-US" dirty="0"/>
          </a:p>
        </p:txBody>
      </p:sp>
    </p:spTree>
    <p:extLst>
      <p:ext uri="{BB962C8B-B14F-4D97-AF65-F5344CB8AC3E}">
        <p14:creationId xmlns:p14="http://schemas.microsoft.com/office/powerpoint/2010/main" val="194247319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BE4ACA-9BE7-4B44-A580-A551EC67954E}"/>
              </a:ext>
            </a:extLst>
          </p:cNvPr>
          <p:cNvSpPr>
            <a:spLocks noGrp="1"/>
          </p:cNvSpPr>
          <p:nvPr>
            <p:ph idx="1"/>
          </p:nvPr>
        </p:nvSpPr>
        <p:spPr/>
        <p:txBody>
          <a:bodyPr/>
          <a:lstStyle/>
          <a:p>
            <a:r>
              <a:rPr kumimoji="1" lang="en-US" altLang="zh-CN" dirty="0"/>
              <a:t>Mount</a:t>
            </a:r>
            <a:r>
              <a:rPr kumimoji="1" lang="zh-CN" altLang="en-US" dirty="0"/>
              <a:t> </a:t>
            </a:r>
            <a:r>
              <a:rPr kumimoji="1" lang="en-US" altLang="zh-CN" dirty="0"/>
              <a:t>namespace</a:t>
            </a:r>
            <a:r>
              <a:rPr kumimoji="1" lang="zh-CN" altLang="en-US" dirty="0"/>
              <a:t>通过隔离文件系统挂载点对隔离文件系统提供支持</a:t>
            </a:r>
            <a:endParaRPr kumimoji="1" lang="en-US" altLang="zh-CN" dirty="0"/>
          </a:p>
          <a:p>
            <a:pPr lvl="1"/>
            <a:r>
              <a:rPr lang="en-US" altLang="zh-CN" dirty="0"/>
              <a:t>/proc/[</a:t>
            </a:r>
            <a:r>
              <a:rPr lang="en-US" altLang="zh-CN" dirty="0" err="1"/>
              <a:t>pid</a:t>
            </a:r>
            <a:r>
              <a:rPr lang="en-US" altLang="zh-CN" dirty="0"/>
              <a:t>]/mounts</a:t>
            </a:r>
            <a:r>
              <a:rPr lang="zh-CN" altLang="en-US" dirty="0"/>
              <a:t> </a:t>
            </a:r>
            <a:r>
              <a:rPr lang="en-US" altLang="zh-CN" dirty="0"/>
              <a:t>——</a:t>
            </a:r>
            <a:r>
              <a:rPr lang="zh-CN" altLang="en-US" dirty="0"/>
              <a:t>查看所有挂在在当前</a:t>
            </a:r>
            <a:r>
              <a:rPr lang="en-US" altLang="zh-CN" dirty="0"/>
              <a:t>namespace</a:t>
            </a:r>
            <a:r>
              <a:rPr lang="zh-CN" altLang="en-US" dirty="0"/>
              <a:t>下的文件系统</a:t>
            </a:r>
            <a:endParaRPr lang="en-US" altLang="zh-CN" dirty="0"/>
          </a:p>
          <a:p>
            <a:pPr lvl="1"/>
            <a:r>
              <a:rPr kumimoji="1" lang="en-US" altLang="zh-CN" dirty="0"/>
              <a:t>/proc/[</a:t>
            </a:r>
            <a:r>
              <a:rPr kumimoji="1" lang="en-US" altLang="zh-CN" dirty="0" err="1"/>
              <a:t>pid</a:t>
            </a:r>
            <a:r>
              <a:rPr kumimoji="1" lang="en-US" altLang="zh-CN" dirty="0"/>
              <a:t>]/</a:t>
            </a:r>
            <a:r>
              <a:rPr kumimoji="1" lang="en-US" altLang="zh-CN" dirty="0" err="1"/>
              <a:t>moutstats</a:t>
            </a:r>
            <a:r>
              <a:rPr kumimoji="1" lang="en-US" altLang="zh-CN" dirty="0"/>
              <a:t>——</a:t>
            </a:r>
            <a:r>
              <a:rPr kumimoji="1" lang="zh-CN" altLang="en-US" dirty="0"/>
              <a:t>查看</a:t>
            </a:r>
            <a:r>
              <a:rPr kumimoji="1" lang="en-US" altLang="zh-CN" dirty="0"/>
              <a:t>mount</a:t>
            </a:r>
            <a:r>
              <a:rPr kumimoji="1" lang="zh-CN" altLang="en-US" dirty="0"/>
              <a:t> </a:t>
            </a:r>
            <a:r>
              <a:rPr kumimoji="1" lang="en-US" altLang="zh-CN" dirty="0"/>
              <a:t>namespace</a:t>
            </a:r>
            <a:r>
              <a:rPr kumimoji="1" lang="zh-CN" altLang="en-US" dirty="0"/>
              <a:t>中文件设备的统计信息</a:t>
            </a:r>
            <a:endParaRPr kumimoji="1" lang="en-US" altLang="zh-CN" dirty="0"/>
          </a:p>
          <a:p>
            <a:pPr lvl="1"/>
            <a:r>
              <a:rPr lang="zh-CN" altLang="en-US" dirty="0"/>
              <a:t>进程创建</a:t>
            </a:r>
            <a:r>
              <a:rPr lang="en-US" altLang="zh-CN" dirty="0"/>
              <a:t>mount</a:t>
            </a:r>
            <a:r>
              <a:rPr lang="zh-CN" altLang="en-US" dirty="0"/>
              <a:t> </a:t>
            </a:r>
            <a:r>
              <a:rPr lang="en-US" altLang="zh-CN" dirty="0"/>
              <a:t>namespace</a:t>
            </a:r>
          </a:p>
          <a:p>
            <a:pPr lvl="2"/>
            <a:r>
              <a:rPr kumimoji="1" lang="zh-CN" altLang="en-US" dirty="0"/>
              <a:t>会复制当前的文件结构到新的</a:t>
            </a:r>
            <a:r>
              <a:rPr kumimoji="1" lang="en-US" altLang="zh-CN" dirty="0"/>
              <a:t>namespace</a:t>
            </a:r>
          </a:p>
          <a:p>
            <a:pPr lvl="2"/>
            <a:r>
              <a:rPr lang="zh-CN" altLang="en-US" dirty="0"/>
              <a:t>新的</a:t>
            </a:r>
            <a:r>
              <a:rPr lang="en-US" altLang="zh-CN" dirty="0"/>
              <a:t>namespace</a:t>
            </a:r>
            <a:r>
              <a:rPr lang="zh-CN" altLang="en-US" dirty="0"/>
              <a:t>中的所有</a:t>
            </a:r>
            <a:r>
              <a:rPr lang="en-US" altLang="zh-CN" dirty="0"/>
              <a:t>mount</a:t>
            </a:r>
            <a:r>
              <a:rPr lang="zh-CN" altLang="en-US" dirty="0"/>
              <a:t>操作，只影响自身的文件系统</a:t>
            </a:r>
            <a:endParaRPr lang="en-US" altLang="zh-CN" dirty="0"/>
          </a:p>
          <a:p>
            <a:r>
              <a:rPr lang="en" altLang="zh-CN" b="0" dirty="0"/>
              <a:t>mount propagation</a:t>
            </a:r>
            <a:r>
              <a:rPr lang="zh-CN" altLang="en-US" b="0" dirty="0"/>
              <a:t>挂载传播：定义了挂载对象之间的关系</a:t>
            </a:r>
            <a:endParaRPr lang="en-US" altLang="zh-CN" b="0" dirty="0"/>
          </a:p>
          <a:p>
            <a:pPr lvl="1"/>
            <a:r>
              <a:rPr lang="zh-CN" altLang="en-US" b="0" dirty="0"/>
              <a:t>共享关系（</a:t>
            </a:r>
            <a:r>
              <a:rPr lang="en" altLang="zh-CN" b="0" dirty="0"/>
              <a:t>share relationship</a:t>
            </a:r>
            <a:r>
              <a:rPr lang="zh-CN" altLang="en" b="0" dirty="0"/>
              <a:t>）。</a:t>
            </a:r>
            <a:r>
              <a:rPr lang="zh-CN" altLang="en-US" b="0" dirty="0"/>
              <a:t>如果两个挂载对象具有共享关系，那么一个挂载对象中的挂载事件会传播到另一个挂载对象，反之亦然。</a:t>
            </a:r>
          </a:p>
          <a:p>
            <a:pPr lvl="1"/>
            <a:r>
              <a:rPr lang="zh-CN" altLang="en-US" b="0" dirty="0"/>
              <a:t>从属关系（</a:t>
            </a:r>
            <a:r>
              <a:rPr lang="en" altLang="zh-CN" b="0" dirty="0"/>
              <a:t>slave relationship</a:t>
            </a:r>
            <a:r>
              <a:rPr lang="zh-CN" altLang="en" b="0" dirty="0"/>
              <a:t>）。</a:t>
            </a:r>
            <a:r>
              <a:rPr lang="zh-CN" altLang="en-US" b="0" dirty="0"/>
              <a:t>如果两个挂载对象形成从属关系，那么一个挂载对象中的挂载事件会传播到另一个挂载对象，但是反过来不行；在这种关系中，从属对象是事件的接收者。</a:t>
            </a:r>
          </a:p>
          <a:p>
            <a:endParaRPr lang="en-US" altLang="zh-CN" b="0" dirty="0"/>
          </a:p>
          <a:p>
            <a:pPr lvl="1"/>
            <a:endParaRPr kumimoji="1" lang="zh-CN" altLang="en-US" dirty="0"/>
          </a:p>
        </p:txBody>
      </p:sp>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p:txBody>
          <a:bodyPr/>
          <a:lstStyle/>
          <a:p>
            <a:r>
              <a:rPr kumimoji="1" lang="en-US" altLang="zh-CN" dirty="0"/>
              <a:t>Mount</a:t>
            </a:r>
            <a:r>
              <a:rPr kumimoji="1" lang="zh-CN" altLang="en-US" dirty="0"/>
              <a:t> </a:t>
            </a:r>
            <a:r>
              <a:rPr kumimoji="1" lang="en-US" altLang="zh-CN" dirty="0"/>
              <a:t>namespaces</a:t>
            </a:r>
            <a:endParaRPr kumimoji="1" lang="zh-CN" altLang="en-US" dirty="0"/>
          </a:p>
        </p:txBody>
      </p:sp>
    </p:spTree>
    <p:extLst>
      <p:ext uri="{BB962C8B-B14F-4D97-AF65-F5344CB8AC3E}">
        <p14:creationId xmlns:p14="http://schemas.microsoft.com/office/powerpoint/2010/main" val="394888307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1248554" y="1501402"/>
            <a:ext cx="6646892" cy="4809763"/>
          </a:xfrm>
        </p:spPr>
        <p:txBody>
          <a:bodyPr/>
          <a:lstStyle/>
          <a:p>
            <a:r>
              <a:rPr lang="zh-CN" altLang="en-US" dirty="0">
                <a:ea typeface="宋体" pitchFamily="2" charset="-122"/>
              </a:rPr>
              <a:t>第</a:t>
            </a:r>
            <a:r>
              <a:rPr lang="en-US" altLang="zh-CN" dirty="0">
                <a:ea typeface="宋体" pitchFamily="2" charset="-122"/>
              </a:rPr>
              <a:t>1</a:t>
            </a:r>
            <a:r>
              <a:rPr lang="zh-CN" altLang="en-US" dirty="0">
                <a:ea typeface="宋体" pitchFamily="2" charset="-122"/>
              </a:rPr>
              <a:t>讲：进程</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2</a:t>
            </a:r>
            <a:r>
              <a:rPr lang="zh-CN" altLang="en-US" dirty="0">
                <a:ea typeface="宋体" pitchFamily="2" charset="-122"/>
              </a:rPr>
              <a:t>讲：线程</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3</a:t>
            </a:r>
            <a:r>
              <a:rPr lang="zh-CN" altLang="en-US" dirty="0">
                <a:ea typeface="宋体" pitchFamily="2" charset="-122"/>
              </a:rPr>
              <a:t>讲：内核进程隔离（</a:t>
            </a:r>
            <a:r>
              <a:rPr lang="en-US" altLang="zh-CN" dirty="0">
                <a:ea typeface="宋体" pitchFamily="2" charset="-122"/>
              </a:rPr>
              <a:t>Namespace</a:t>
            </a:r>
            <a:r>
              <a:rPr lang="zh-CN" altLang="en-US" dirty="0">
                <a:ea typeface="宋体" pitchFamily="2" charset="-122"/>
              </a:rPr>
              <a:t>）</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4</a:t>
            </a:r>
            <a:r>
              <a:rPr lang="zh-CN" altLang="en-US" dirty="0">
                <a:ea typeface="宋体" pitchFamily="2" charset="-122"/>
              </a:rPr>
              <a:t>讲：同步</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5</a:t>
            </a:r>
            <a:r>
              <a:rPr lang="zh-CN" altLang="en-US" dirty="0">
                <a:ea typeface="宋体" pitchFamily="2" charset="-122"/>
              </a:rPr>
              <a:t>讲：信号量</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6</a:t>
            </a:r>
            <a:r>
              <a:rPr lang="zh-CN" altLang="en-US" dirty="0">
                <a:ea typeface="宋体" pitchFamily="2" charset="-122"/>
              </a:rPr>
              <a:t>讲：进程间通信（</a:t>
            </a:r>
            <a:r>
              <a:rPr lang="en-US" altLang="zh-CN" dirty="0">
                <a:ea typeface="宋体" pitchFamily="2" charset="-122"/>
              </a:rPr>
              <a:t>IPC</a:t>
            </a:r>
            <a:r>
              <a:rPr lang="zh-CN" altLang="en-US" dirty="0">
                <a:ea typeface="宋体" pitchFamily="2" charset="-122"/>
              </a:rPr>
              <a:t>）</a:t>
            </a: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7</a:t>
            </a:r>
            <a:r>
              <a:rPr lang="zh-CN" altLang="en-US" dirty="0">
                <a:ea typeface="宋体" pitchFamily="2" charset="-122"/>
              </a:rPr>
              <a:t>讲：调度</a:t>
            </a:r>
          </a:p>
        </p:txBody>
      </p:sp>
      <p:sp>
        <p:nvSpPr>
          <p:cNvPr id="6" name="标题 5"/>
          <p:cNvSpPr>
            <a:spLocks noGrp="1"/>
          </p:cNvSpPr>
          <p:nvPr>
            <p:ph type="title"/>
          </p:nvPr>
        </p:nvSpPr>
        <p:spPr/>
        <p:txBody>
          <a:bodyPr/>
          <a:lstStyle/>
          <a:p>
            <a:r>
              <a:rPr lang="zh-CN" altLang="en-US">
                <a:effectLst>
                  <a:outerShdw blurRad="38100" dist="38100" dir="2700000" algn="tl">
                    <a:srgbClr val="000000">
                      <a:alpha val="43137"/>
                    </a:srgbClr>
                  </a:outerShdw>
                </a:effectLst>
              </a:rPr>
              <a:t>第四章 </a:t>
            </a:r>
            <a:r>
              <a:rPr lang="zh-CN" altLang="en-US" dirty="0">
                <a:effectLst>
                  <a:outerShdw blurRad="38100" dist="38100" dir="2700000" algn="tl">
                    <a:srgbClr val="000000">
                      <a:alpha val="43137"/>
                    </a:srgbClr>
                  </a:outerShdw>
                </a:effectLst>
              </a:rPr>
              <a:t>结构</a:t>
            </a:r>
          </a:p>
        </p:txBody>
      </p:sp>
    </p:spTree>
    <p:extLst>
      <p:ext uri="{BB962C8B-B14F-4D97-AF65-F5344CB8AC3E}">
        <p14:creationId xmlns:p14="http://schemas.microsoft.com/office/powerpoint/2010/main" val="10779310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a:xfrm>
            <a:off x="0" y="788378"/>
            <a:ext cx="9144000" cy="514350"/>
          </a:xfrm>
        </p:spPr>
        <p:txBody>
          <a:bodyPr wrap="square" anchor="ctr">
            <a:normAutofit/>
          </a:bodyPr>
          <a:lstStyle/>
          <a:p>
            <a:r>
              <a:rPr kumimoji="1" lang="en-US" altLang="zh-CN" dirty="0"/>
              <a:t>Mount</a:t>
            </a:r>
            <a:r>
              <a:rPr kumimoji="1" lang="zh-CN" altLang="en-US" dirty="0"/>
              <a:t> </a:t>
            </a:r>
            <a:r>
              <a:rPr kumimoji="1" lang="en-US" altLang="zh-CN" dirty="0"/>
              <a:t>namespace</a:t>
            </a:r>
            <a:endParaRPr kumimoji="1" lang="zh-CN" altLang="en-US" dirty="0"/>
          </a:p>
        </p:txBody>
      </p:sp>
      <p:sp>
        <p:nvSpPr>
          <p:cNvPr id="2" name="内容占位符 1">
            <a:extLst>
              <a:ext uri="{FF2B5EF4-FFF2-40B4-BE49-F238E27FC236}">
                <a16:creationId xmlns:a16="http://schemas.microsoft.com/office/drawing/2014/main" id="{D0BE4ACA-9BE7-4B44-A580-A551EC67954E}"/>
              </a:ext>
            </a:extLst>
          </p:cNvPr>
          <p:cNvSpPr>
            <a:spLocks noGrp="1"/>
          </p:cNvSpPr>
          <p:nvPr>
            <p:ph sz="half" idx="1"/>
          </p:nvPr>
        </p:nvSpPr>
        <p:spPr>
          <a:xfrm>
            <a:off x="451339" y="1567962"/>
            <a:ext cx="4050323" cy="4254012"/>
          </a:xfrm>
        </p:spPr>
        <p:txBody>
          <a:bodyPr wrap="square" anchor="t">
            <a:normAutofit/>
          </a:bodyPr>
          <a:lstStyle/>
          <a:p>
            <a:pPr>
              <a:lnSpc>
                <a:spcPct val="90000"/>
              </a:lnSpc>
            </a:pPr>
            <a:r>
              <a:rPr lang="zh-CN" altLang="en-US" sz="1662" b="0"/>
              <a:t>一个挂载状态可能为如下的其中一种：</a:t>
            </a:r>
          </a:p>
          <a:p>
            <a:pPr lvl="1">
              <a:lnSpc>
                <a:spcPct val="90000"/>
              </a:lnSpc>
            </a:pPr>
            <a:r>
              <a:rPr lang="zh-CN" altLang="en-US" sz="1662">
                <a:solidFill>
                  <a:srgbClr val="000066"/>
                </a:solidFill>
              </a:rPr>
              <a:t>共享挂载（</a:t>
            </a:r>
            <a:r>
              <a:rPr lang="en" altLang="zh-CN" sz="1662">
                <a:solidFill>
                  <a:srgbClr val="000066"/>
                </a:solidFill>
              </a:rPr>
              <a:t>shared</a:t>
            </a:r>
            <a:r>
              <a:rPr lang="zh-CN" altLang="en" sz="1662">
                <a:solidFill>
                  <a:srgbClr val="000066"/>
                </a:solidFill>
              </a:rPr>
              <a:t>）</a:t>
            </a:r>
            <a:r>
              <a:rPr lang="zh-CN" altLang="en-US" sz="1662">
                <a:solidFill>
                  <a:srgbClr val="000066"/>
                </a:solidFill>
              </a:rPr>
              <a:t>：传播事件的挂载对象</a:t>
            </a:r>
            <a:endParaRPr lang="zh-CN" altLang="en" sz="1662">
              <a:solidFill>
                <a:srgbClr val="000066"/>
              </a:solidFill>
            </a:endParaRPr>
          </a:p>
          <a:p>
            <a:pPr lvl="1">
              <a:lnSpc>
                <a:spcPct val="90000"/>
              </a:lnSpc>
            </a:pPr>
            <a:r>
              <a:rPr lang="zh-CN" altLang="en-US" sz="1662">
                <a:solidFill>
                  <a:srgbClr val="000066"/>
                </a:solidFill>
              </a:rPr>
              <a:t>从属挂载（</a:t>
            </a:r>
            <a:r>
              <a:rPr lang="en" altLang="zh-CN" sz="1662">
                <a:solidFill>
                  <a:srgbClr val="000066"/>
                </a:solidFill>
              </a:rPr>
              <a:t>slave</a:t>
            </a:r>
            <a:r>
              <a:rPr lang="zh-CN" altLang="en" sz="1662">
                <a:solidFill>
                  <a:srgbClr val="000066"/>
                </a:solidFill>
              </a:rPr>
              <a:t>）</a:t>
            </a:r>
            <a:r>
              <a:rPr lang="zh-CN" altLang="en-US" sz="1662">
                <a:solidFill>
                  <a:srgbClr val="000066"/>
                </a:solidFill>
              </a:rPr>
              <a:t>：接收传播事件的挂载对象</a:t>
            </a:r>
            <a:endParaRPr lang="zh-CN" altLang="en" sz="1662">
              <a:solidFill>
                <a:srgbClr val="000066"/>
              </a:solidFill>
            </a:endParaRPr>
          </a:p>
          <a:p>
            <a:pPr lvl="1">
              <a:lnSpc>
                <a:spcPct val="90000"/>
              </a:lnSpc>
            </a:pPr>
            <a:r>
              <a:rPr lang="zh-CN" altLang="en-US" sz="1662">
                <a:solidFill>
                  <a:srgbClr val="000066"/>
                </a:solidFill>
              </a:rPr>
              <a:t>共享 </a:t>
            </a:r>
            <a:r>
              <a:rPr lang="en-US" altLang="zh-CN" sz="1662">
                <a:solidFill>
                  <a:srgbClr val="000066"/>
                </a:solidFill>
              </a:rPr>
              <a:t>/ </a:t>
            </a:r>
            <a:r>
              <a:rPr lang="zh-CN" altLang="en-US" sz="1662">
                <a:solidFill>
                  <a:srgbClr val="000066"/>
                </a:solidFill>
              </a:rPr>
              <a:t>从属挂载（</a:t>
            </a:r>
            <a:r>
              <a:rPr lang="en" altLang="zh-CN" sz="1662">
                <a:solidFill>
                  <a:srgbClr val="000066"/>
                </a:solidFill>
              </a:rPr>
              <a:t>shared and slave</a:t>
            </a:r>
            <a:r>
              <a:rPr lang="zh-CN" altLang="en" sz="1662">
                <a:solidFill>
                  <a:srgbClr val="000066"/>
                </a:solidFill>
              </a:rPr>
              <a:t>）</a:t>
            </a:r>
          </a:p>
          <a:p>
            <a:pPr lvl="1">
              <a:lnSpc>
                <a:spcPct val="90000"/>
              </a:lnSpc>
            </a:pPr>
            <a:r>
              <a:rPr lang="zh-CN" altLang="en-US" sz="1662">
                <a:solidFill>
                  <a:srgbClr val="000066"/>
                </a:solidFill>
              </a:rPr>
              <a:t>私有挂载（</a:t>
            </a:r>
            <a:r>
              <a:rPr lang="en" altLang="zh-CN" sz="1662">
                <a:solidFill>
                  <a:srgbClr val="000066"/>
                </a:solidFill>
              </a:rPr>
              <a:t>private</a:t>
            </a:r>
            <a:r>
              <a:rPr lang="zh-CN" altLang="en" sz="1662">
                <a:solidFill>
                  <a:srgbClr val="000066"/>
                </a:solidFill>
              </a:rPr>
              <a:t>）</a:t>
            </a:r>
            <a:r>
              <a:rPr lang="zh-CN" altLang="en-US" sz="1662">
                <a:solidFill>
                  <a:srgbClr val="000066"/>
                </a:solidFill>
              </a:rPr>
              <a:t>：既不传播也不接收传播事件的挂载对象</a:t>
            </a:r>
            <a:endParaRPr lang="zh-CN" altLang="en" sz="1662">
              <a:solidFill>
                <a:srgbClr val="000066"/>
              </a:solidFill>
            </a:endParaRPr>
          </a:p>
          <a:p>
            <a:pPr lvl="1">
              <a:lnSpc>
                <a:spcPct val="90000"/>
              </a:lnSpc>
            </a:pPr>
            <a:r>
              <a:rPr lang="zh-CN" altLang="en-US" sz="1662">
                <a:solidFill>
                  <a:srgbClr val="000066"/>
                </a:solidFill>
              </a:rPr>
              <a:t>不可绑定挂载（</a:t>
            </a:r>
            <a:r>
              <a:rPr lang="en" altLang="zh-CN" sz="1662" err="1">
                <a:solidFill>
                  <a:srgbClr val="000066"/>
                </a:solidFill>
              </a:rPr>
              <a:t>unbindable</a:t>
            </a:r>
            <a:r>
              <a:rPr lang="zh-CN" altLang="en" sz="1662">
                <a:solidFill>
                  <a:srgbClr val="000066"/>
                </a:solidFill>
              </a:rPr>
              <a:t>）</a:t>
            </a:r>
            <a:r>
              <a:rPr lang="zh-CN" altLang="en-US" sz="1662">
                <a:solidFill>
                  <a:srgbClr val="000066"/>
                </a:solidFill>
              </a:rPr>
              <a:t>：与私有挂载相似，但是不允许执行绑定挂载，即创建 </a:t>
            </a:r>
            <a:r>
              <a:rPr lang="en" altLang="zh-CN" sz="1662">
                <a:solidFill>
                  <a:srgbClr val="000066"/>
                </a:solidFill>
              </a:rPr>
              <a:t>mount namespace </a:t>
            </a:r>
            <a:r>
              <a:rPr lang="zh-CN" altLang="en-US" sz="1662">
                <a:solidFill>
                  <a:srgbClr val="000066"/>
                </a:solidFill>
              </a:rPr>
              <a:t>时这块文件对象不可被复制</a:t>
            </a:r>
            <a:endParaRPr lang="zh-CN" altLang="en" sz="1662">
              <a:solidFill>
                <a:srgbClr val="000066"/>
              </a:solidFill>
            </a:endParaRPr>
          </a:p>
        </p:txBody>
      </p:sp>
      <p:pic>
        <p:nvPicPr>
          <p:cNvPr id="4" name="图片 3">
            <a:extLst>
              <a:ext uri="{FF2B5EF4-FFF2-40B4-BE49-F238E27FC236}">
                <a16:creationId xmlns:a16="http://schemas.microsoft.com/office/drawing/2014/main" id="{C107848F-0E7F-DB45-88BA-8F3DD66DFA41}"/>
              </a:ext>
            </a:extLst>
          </p:cNvPr>
          <p:cNvPicPr>
            <a:picLocks noChangeAspect="1"/>
          </p:cNvPicPr>
          <p:nvPr/>
        </p:nvPicPr>
        <p:blipFill>
          <a:blip r:embed="rId2"/>
          <a:stretch>
            <a:fillRect/>
          </a:stretch>
        </p:blipFill>
        <p:spPr>
          <a:xfrm>
            <a:off x="4642339" y="1664731"/>
            <a:ext cx="4050323" cy="4060474"/>
          </a:xfrm>
          <a:prstGeom prst="rect">
            <a:avLst/>
          </a:prstGeom>
          <a:noFill/>
        </p:spPr>
      </p:pic>
    </p:spTree>
    <p:extLst>
      <p:ext uri="{BB962C8B-B14F-4D97-AF65-F5344CB8AC3E}">
        <p14:creationId xmlns:p14="http://schemas.microsoft.com/office/powerpoint/2010/main" val="16369982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a:xfrm>
            <a:off x="0" y="788378"/>
            <a:ext cx="9144000" cy="514350"/>
          </a:xfrm>
        </p:spPr>
        <p:txBody>
          <a:bodyPr wrap="square" anchor="ctr">
            <a:normAutofit/>
          </a:bodyPr>
          <a:lstStyle/>
          <a:p>
            <a:r>
              <a:rPr kumimoji="1" lang="en-US" altLang="zh-CN" dirty="0"/>
              <a:t>Network namespace</a:t>
            </a:r>
            <a:endParaRPr kumimoji="1" lang="zh-CN" altLang="en-US" dirty="0"/>
          </a:p>
        </p:txBody>
      </p:sp>
      <p:sp>
        <p:nvSpPr>
          <p:cNvPr id="2" name="内容占位符 1">
            <a:extLst>
              <a:ext uri="{FF2B5EF4-FFF2-40B4-BE49-F238E27FC236}">
                <a16:creationId xmlns:a16="http://schemas.microsoft.com/office/drawing/2014/main" id="{D0BE4ACA-9BE7-4B44-A580-A551EC67954E}"/>
              </a:ext>
            </a:extLst>
          </p:cNvPr>
          <p:cNvSpPr>
            <a:spLocks noGrp="1"/>
          </p:cNvSpPr>
          <p:nvPr>
            <p:ph sz="half" idx="1"/>
          </p:nvPr>
        </p:nvSpPr>
        <p:spPr>
          <a:xfrm>
            <a:off x="241857" y="1501402"/>
            <a:ext cx="4851820" cy="4719202"/>
          </a:xfrm>
        </p:spPr>
        <p:txBody>
          <a:bodyPr wrap="square" anchor="t">
            <a:normAutofit/>
          </a:bodyPr>
          <a:lstStyle/>
          <a:p>
            <a:pPr>
              <a:lnSpc>
                <a:spcPct val="90000"/>
              </a:lnSpc>
            </a:pPr>
            <a:r>
              <a:rPr lang="en" altLang="zh-CN" sz="1662" b="0" dirty="0"/>
              <a:t>Network namespace </a:t>
            </a:r>
            <a:r>
              <a:rPr lang="zh-CN" altLang="en-US" sz="1662" b="0" dirty="0"/>
              <a:t>主要提供了关于网络资源的隔离</a:t>
            </a:r>
            <a:endParaRPr lang="en-US" altLang="zh-CN" sz="1662" b="0" dirty="0"/>
          </a:p>
          <a:p>
            <a:pPr lvl="1">
              <a:lnSpc>
                <a:spcPct val="90000"/>
              </a:lnSpc>
            </a:pPr>
            <a:r>
              <a:rPr lang="zh-CN" altLang="en-US" sz="1662" dirty="0">
                <a:solidFill>
                  <a:srgbClr val="000066"/>
                </a:solidFill>
              </a:rPr>
              <a:t>包括网络设备、</a:t>
            </a:r>
            <a:r>
              <a:rPr lang="en" altLang="zh-CN" sz="1662" dirty="0">
                <a:solidFill>
                  <a:srgbClr val="000066"/>
                </a:solidFill>
              </a:rPr>
              <a:t>IPv4 </a:t>
            </a:r>
            <a:r>
              <a:rPr lang="zh-CN" altLang="en-US" sz="1662" dirty="0">
                <a:solidFill>
                  <a:srgbClr val="000066"/>
                </a:solidFill>
              </a:rPr>
              <a:t>和 </a:t>
            </a:r>
            <a:r>
              <a:rPr lang="en" altLang="zh-CN" sz="1662" dirty="0">
                <a:solidFill>
                  <a:srgbClr val="000066"/>
                </a:solidFill>
              </a:rPr>
              <a:t>IPv6 </a:t>
            </a:r>
            <a:r>
              <a:rPr lang="zh-CN" altLang="en-US" sz="1662" dirty="0">
                <a:solidFill>
                  <a:srgbClr val="000066"/>
                </a:solidFill>
              </a:rPr>
              <a:t>协议栈、</a:t>
            </a:r>
            <a:r>
              <a:rPr lang="en" altLang="zh-CN" sz="1662" dirty="0">
                <a:solidFill>
                  <a:srgbClr val="000066"/>
                </a:solidFill>
              </a:rPr>
              <a:t>IP </a:t>
            </a:r>
            <a:r>
              <a:rPr lang="zh-CN" altLang="en-US" sz="1662" dirty="0">
                <a:solidFill>
                  <a:srgbClr val="000066"/>
                </a:solidFill>
              </a:rPr>
              <a:t>路由表、防火墙、</a:t>
            </a:r>
            <a:r>
              <a:rPr lang="en-US" altLang="zh-CN" sz="1662" dirty="0">
                <a:solidFill>
                  <a:srgbClr val="000066"/>
                </a:solidFill>
              </a:rPr>
              <a:t>/</a:t>
            </a:r>
            <a:r>
              <a:rPr lang="en" altLang="zh-CN" sz="1662" dirty="0">
                <a:solidFill>
                  <a:srgbClr val="000066"/>
                </a:solidFill>
              </a:rPr>
              <a:t>proc/net </a:t>
            </a:r>
            <a:r>
              <a:rPr lang="zh-CN" altLang="en-US" sz="1662" dirty="0">
                <a:solidFill>
                  <a:srgbClr val="000066"/>
                </a:solidFill>
              </a:rPr>
              <a:t>目录、</a:t>
            </a:r>
            <a:r>
              <a:rPr lang="en-US" altLang="zh-CN" sz="1662" dirty="0">
                <a:solidFill>
                  <a:srgbClr val="000066"/>
                </a:solidFill>
              </a:rPr>
              <a:t>/</a:t>
            </a:r>
            <a:r>
              <a:rPr lang="en" altLang="zh-CN" sz="1662" dirty="0">
                <a:solidFill>
                  <a:srgbClr val="000066"/>
                </a:solidFill>
              </a:rPr>
              <a:t>sys/class/net </a:t>
            </a:r>
            <a:r>
              <a:rPr lang="zh-CN" altLang="en-US" sz="1662" dirty="0">
                <a:solidFill>
                  <a:srgbClr val="000066"/>
                </a:solidFill>
              </a:rPr>
              <a:t>目录、端口（</a:t>
            </a:r>
            <a:r>
              <a:rPr lang="en" altLang="zh-CN" sz="1662" dirty="0">
                <a:solidFill>
                  <a:srgbClr val="000066"/>
                </a:solidFill>
              </a:rPr>
              <a:t>socket</a:t>
            </a:r>
            <a:r>
              <a:rPr lang="zh-CN" altLang="en" sz="1662" dirty="0">
                <a:solidFill>
                  <a:srgbClr val="000066"/>
                </a:solidFill>
              </a:rPr>
              <a:t>）</a:t>
            </a:r>
            <a:r>
              <a:rPr lang="zh-CN" altLang="en-US" sz="1662" dirty="0">
                <a:solidFill>
                  <a:srgbClr val="000066"/>
                </a:solidFill>
              </a:rPr>
              <a:t>等等。</a:t>
            </a:r>
            <a:endParaRPr lang="en-US" altLang="zh-CN" sz="1662" dirty="0">
              <a:solidFill>
                <a:srgbClr val="000066"/>
              </a:solidFill>
            </a:endParaRPr>
          </a:p>
          <a:p>
            <a:pPr lvl="1">
              <a:lnSpc>
                <a:spcPct val="90000"/>
              </a:lnSpc>
            </a:pPr>
            <a:r>
              <a:rPr lang="zh-CN" altLang="en-US" sz="1662" dirty="0">
                <a:solidFill>
                  <a:srgbClr val="000066"/>
                </a:solidFill>
              </a:rPr>
              <a:t>一个物理的网络设备最多存在在一个 </a:t>
            </a:r>
            <a:r>
              <a:rPr lang="en" altLang="zh-CN" sz="1662" dirty="0">
                <a:solidFill>
                  <a:srgbClr val="000066"/>
                </a:solidFill>
              </a:rPr>
              <a:t>network namespace </a:t>
            </a:r>
            <a:r>
              <a:rPr lang="zh-CN" altLang="en-US" sz="1662" dirty="0">
                <a:solidFill>
                  <a:srgbClr val="000066"/>
                </a:solidFill>
              </a:rPr>
              <a:t>中</a:t>
            </a:r>
            <a:endParaRPr lang="en-US" altLang="zh-CN" sz="1662" dirty="0">
              <a:solidFill>
                <a:srgbClr val="000066"/>
              </a:solidFill>
            </a:endParaRPr>
          </a:p>
          <a:p>
            <a:pPr lvl="1">
              <a:lnSpc>
                <a:spcPct val="90000"/>
              </a:lnSpc>
            </a:pPr>
            <a:r>
              <a:rPr lang="en-US" altLang="zh-CN" sz="1662" dirty="0">
                <a:solidFill>
                  <a:srgbClr val="000066"/>
                </a:solidFill>
              </a:rPr>
              <a:t>network</a:t>
            </a:r>
            <a:r>
              <a:rPr lang="zh-CN" altLang="en-US" sz="1662" dirty="0">
                <a:solidFill>
                  <a:srgbClr val="000066"/>
                </a:solidFill>
              </a:rPr>
              <a:t> </a:t>
            </a:r>
            <a:r>
              <a:rPr lang="en-US" altLang="zh-CN" sz="1662" dirty="0">
                <a:solidFill>
                  <a:srgbClr val="000066"/>
                </a:solidFill>
              </a:rPr>
              <a:t>namespace</a:t>
            </a:r>
            <a:r>
              <a:rPr lang="zh-CN" altLang="en-US" sz="1662" dirty="0">
                <a:solidFill>
                  <a:srgbClr val="000066"/>
                </a:solidFill>
              </a:rPr>
              <a:t>释放时，其物理网络设备怎么办？返回给谁？</a:t>
            </a:r>
            <a:endParaRPr lang="en-US" altLang="zh-CN" sz="1662" dirty="0">
              <a:solidFill>
                <a:srgbClr val="000066"/>
              </a:solidFill>
            </a:endParaRPr>
          </a:p>
          <a:p>
            <a:pPr>
              <a:lnSpc>
                <a:spcPct val="90000"/>
              </a:lnSpc>
            </a:pPr>
            <a:endParaRPr lang="en" altLang="zh-CN" sz="1662" b="0" dirty="0"/>
          </a:p>
          <a:p>
            <a:pPr>
              <a:lnSpc>
                <a:spcPct val="90000"/>
              </a:lnSpc>
            </a:pPr>
            <a:r>
              <a:rPr lang="en" altLang="zh-CN" sz="1662" b="0" dirty="0" err="1"/>
              <a:t>veth</a:t>
            </a:r>
            <a:r>
              <a:rPr lang="en" altLang="zh-CN" sz="1662" b="0" dirty="0"/>
              <a:t> pair</a:t>
            </a:r>
            <a:r>
              <a:rPr lang="zh-CN" altLang="en" sz="1662" b="0" dirty="0"/>
              <a:t>（</a:t>
            </a:r>
            <a:r>
              <a:rPr lang="zh-CN" altLang="en-US" sz="1662" b="0" dirty="0"/>
              <a:t>虚拟网络设备对</a:t>
            </a:r>
            <a:r>
              <a:rPr lang="en-US" altLang="zh-CN" sz="1662" b="0" dirty="0"/>
              <a:t>)</a:t>
            </a:r>
            <a:r>
              <a:rPr lang="zh-CN" altLang="en-US" sz="1662" b="0" dirty="0"/>
              <a:t>：</a:t>
            </a:r>
            <a:endParaRPr lang="en-US" altLang="zh-CN" sz="1662" b="0" dirty="0"/>
          </a:p>
          <a:p>
            <a:pPr lvl="1">
              <a:lnSpc>
                <a:spcPct val="90000"/>
              </a:lnSpc>
            </a:pPr>
            <a:r>
              <a:rPr lang="zh-CN" altLang="en-US" sz="1662" dirty="0">
                <a:solidFill>
                  <a:srgbClr val="000066"/>
                </a:solidFill>
              </a:rPr>
              <a:t>在不同的 </a:t>
            </a:r>
            <a:r>
              <a:rPr lang="en" altLang="zh-CN" sz="1662" dirty="0">
                <a:solidFill>
                  <a:srgbClr val="000066"/>
                </a:solidFill>
              </a:rPr>
              <a:t>network namespace </a:t>
            </a:r>
            <a:r>
              <a:rPr lang="zh-CN" altLang="en-US" sz="1662" dirty="0">
                <a:solidFill>
                  <a:srgbClr val="000066"/>
                </a:solidFill>
              </a:rPr>
              <a:t>间创建通道，以此达到通信的目的</a:t>
            </a:r>
            <a:endParaRPr lang="en-US" altLang="zh-CN" sz="1662" dirty="0">
              <a:solidFill>
                <a:srgbClr val="000066"/>
              </a:solidFill>
            </a:endParaRPr>
          </a:p>
          <a:p>
            <a:pPr lvl="1">
              <a:lnSpc>
                <a:spcPct val="90000"/>
              </a:lnSpc>
            </a:pPr>
            <a:r>
              <a:rPr lang="zh-CN" altLang="en-US" sz="1662" dirty="0">
                <a:solidFill>
                  <a:srgbClr val="000066"/>
                </a:solidFill>
              </a:rPr>
              <a:t>一端放在新的</a:t>
            </a:r>
            <a:r>
              <a:rPr lang="en-US" altLang="zh-CN" sz="1662" dirty="0">
                <a:solidFill>
                  <a:srgbClr val="000066"/>
                </a:solidFill>
              </a:rPr>
              <a:t>namespace</a:t>
            </a:r>
            <a:r>
              <a:rPr lang="zh-CN" altLang="en-US" sz="1662" dirty="0">
                <a:solidFill>
                  <a:srgbClr val="000066"/>
                </a:solidFill>
              </a:rPr>
              <a:t>中，命名为</a:t>
            </a:r>
            <a:r>
              <a:rPr lang="en-US" altLang="zh-CN" sz="1662" dirty="0">
                <a:solidFill>
                  <a:srgbClr val="000066"/>
                </a:solidFill>
              </a:rPr>
              <a:t>eth0</a:t>
            </a:r>
            <a:r>
              <a:rPr lang="zh-CN" altLang="en-US" sz="1662" dirty="0">
                <a:solidFill>
                  <a:srgbClr val="000066"/>
                </a:solidFill>
              </a:rPr>
              <a:t>；另一段放在原先</a:t>
            </a:r>
            <a:r>
              <a:rPr lang="en-US" altLang="zh-CN" sz="1662" dirty="0">
                <a:solidFill>
                  <a:srgbClr val="000066"/>
                </a:solidFill>
              </a:rPr>
              <a:t>namespace</a:t>
            </a:r>
            <a:r>
              <a:rPr lang="zh-CN" altLang="en-US" sz="1662" dirty="0">
                <a:solidFill>
                  <a:srgbClr val="000066"/>
                </a:solidFill>
              </a:rPr>
              <a:t>中链接物理网络设备，在通过网桥把别的设备连接尽量或进行路由转发</a:t>
            </a:r>
            <a:endParaRPr lang="en-US" altLang="zh-CN" sz="1662" dirty="0">
              <a:solidFill>
                <a:srgbClr val="000066"/>
              </a:solidFill>
            </a:endParaRPr>
          </a:p>
          <a:p>
            <a:pPr>
              <a:lnSpc>
                <a:spcPct val="90000"/>
              </a:lnSpc>
            </a:pPr>
            <a:endParaRPr lang="zh-CN" altLang="en-US" sz="1662" dirty="0"/>
          </a:p>
        </p:txBody>
      </p:sp>
      <p:pic>
        <p:nvPicPr>
          <p:cNvPr id="4" name="图片 3">
            <a:extLst>
              <a:ext uri="{FF2B5EF4-FFF2-40B4-BE49-F238E27FC236}">
                <a16:creationId xmlns:a16="http://schemas.microsoft.com/office/drawing/2014/main" id="{DEFBABD8-1B0C-C04D-8FE8-A160348F0EC2}"/>
              </a:ext>
            </a:extLst>
          </p:cNvPr>
          <p:cNvPicPr>
            <a:picLocks noChangeAspect="1"/>
          </p:cNvPicPr>
          <p:nvPr/>
        </p:nvPicPr>
        <p:blipFill>
          <a:blip r:embed="rId3"/>
          <a:stretch>
            <a:fillRect/>
          </a:stretch>
        </p:blipFill>
        <p:spPr>
          <a:xfrm>
            <a:off x="5093677" y="2166091"/>
            <a:ext cx="4050323" cy="3139000"/>
          </a:xfrm>
          <a:prstGeom prst="rect">
            <a:avLst/>
          </a:prstGeom>
          <a:noFill/>
        </p:spPr>
      </p:pic>
    </p:spTree>
    <p:extLst>
      <p:ext uri="{BB962C8B-B14F-4D97-AF65-F5344CB8AC3E}">
        <p14:creationId xmlns:p14="http://schemas.microsoft.com/office/powerpoint/2010/main" val="203056160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BE4ACA-9BE7-4B44-A580-A551EC67954E}"/>
              </a:ext>
            </a:extLst>
          </p:cNvPr>
          <p:cNvSpPr>
            <a:spLocks noGrp="1"/>
          </p:cNvSpPr>
          <p:nvPr>
            <p:ph idx="1"/>
          </p:nvPr>
        </p:nvSpPr>
        <p:spPr/>
        <p:txBody>
          <a:bodyPr/>
          <a:lstStyle/>
          <a:p>
            <a:r>
              <a:rPr kumimoji="1" lang="zh-CN" altLang="en-US" dirty="0"/>
              <a:t>隔离目标：安全相关的标识符和属性</a:t>
            </a:r>
            <a:endParaRPr kumimoji="1" lang="en-US" altLang="zh-CN" dirty="0"/>
          </a:p>
          <a:p>
            <a:pPr lvl="1"/>
            <a:r>
              <a:rPr lang="zh-CN" altLang="en-US" dirty="0"/>
              <a:t>用户 </a:t>
            </a:r>
            <a:r>
              <a:rPr lang="en" altLang="zh-CN" dirty="0"/>
              <a:t>ID</a:t>
            </a:r>
            <a:r>
              <a:rPr lang="zh-CN" altLang="en" dirty="0"/>
              <a:t>、</a:t>
            </a:r>
            <a:r>
              <a:rPr lang="zh-CN" altLang="en-US" dirty="0"/>
              <a:t>用户组 </a:t>
            </a:r>
            <a:r>
              <a:rPr lang="en" altLang="zh-CN" dirty="0"/>
              <a:t>ID</a:t>
            </a:r>
            <a:r>
              <a:rPr lang="zh-CN" altLang="en" dirty="0"/>
              <a:t>、</a:t>
            </a:r>
            <a:r>
              <a:rPr lang="en" altLang="zh-CN" dirty="0"/>
              <a:t>root </a:t>
            </a:r>
            <a:r>
              <a:rPr lang="zh-CN" altLang="en-US" dirty="0"/>
              <a:t>目录、 </a:t>
            </a:r>
            <a:r>
              <a:rPr lang="en" altLang="zh-CN" dirty="0"/>
              <a:t>key </a:t>
            </a:r>
            <a:r>
              <a:rPr lang="zh-CN" altLang="en" dirty="0"/>
              <a:t>（</a:t>
            </a:r>
            <a:r>
              <a:rPr lang="zh-CN" altLang="en-US" dirty="0"/>
              <a:t>指密钥）以及特殊权限</a:t>
            </a:r>
            <a:endParaRPr lang="en-US" altLang="zh-CN" dirty="0"/>
          </a:p>
          <a:p>
            <a:endParaRPr lang="en-US" altLang="zh-CN" dirty="0"/>
          </a:p>
          <a:p>
            <a:r>
              <a:rPr lang="en-US" altLang="zh-CN" dirty="0"/>
              <a:t>Linux</a:t>
            </a:r>
            <a:r>
              <a:rPr lang="zh-CN" altLang="en-US" dirty="0"/>
              <a:t>中用非</a:t>
            </a:r>
            <a:r>
              <a:rPr lang="en-US" altLang="zh-CN" dirty="0"/>
              <a:t>root</a:t>
            </a:r>
            <a:r>
              <a:rPr lang="zh-CN" altLang="en-US" dirty="0"/>
              <a:t>的用户来创建一个容器，其创建的容器进程属于拥有超级权限的用户，可行吗？</a:t>
            </a:r>
            <a:endParaRPr lang="en-US" altLang="zh-CN" dirty="0"/>
          </a:p>
          <a:p>
            <a:pPr lvl="1"/>
            <a:endParaRPr kumimoji="1" lang="zh-CN" altLang="en-US" dirty="0"/>
          </a:p>
        </p:txBody>
      </p:sp>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p:txBody>
          <a:bodyPr/>
          <a:lstStyle/>
          <a:p>
            <a:r>
              <a:rPr kumimoji="1" lang="en-US" altLang="zh-CN" dirty="0"/>
              <a:t>User</a:t>
            </a:r>
            <a:r>
              <a:rPr kumimoji="1" lang="zh-CN" altLang="en-US" dirty="0"/>
              <a:t> </a:t>
            </a:r>
            <a:r>
              <a:rPr kumimoji="1" lang="en-US" altLang="zh-CN" dirty="0"/>
              <a:t>namespace</a:t>
            </a:r>
            <a:endParaRPr kumimoji="1" lang="zh-CN" altLang="en-US" dirty="0"/>
          </a:p>
        </p:txBody>
      </p:sp>
    </p:spTree>
    <p:extLst>
      <p:ext uri="{BB962C8B-B14F-4D97-AF65-F5344CB8AC3E}">
        <p14:creationId xmlns:p14="http://schemas.microsoft.com/office/powerpoint/2010/main" val="231330675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45F45A-E746-9E42-887C-B77ED2A39E46}"/>
              </a:ext>
            </a:extLst>
          </p:cNvPr>
          <p:cNvSpPr>
            <a:spLocks noGrp="1"/>
          </p:cNvSpPr>
          <p:nvPr>
            <p:ph type="title"/>
          </p:nvPr>
        </p:nvSpPr>
        <p:spPr/>
        <p:txBody>
          <a:bodyPr/>
          <a:lstStyle/>
          <a:p>
            <a:r>
              <a:rPr lang="en-US" altLang="zh-CN"/>
              <a:t>2</a:t>
            </a:r>
            <a:r>
              <a:rPr lang="zh-CN" altLang="en-US"/>
              <a:t>、</a:t>
            </a:r>
            <a:r>
              <a:rPr lang="en-US" altLang="zh-CN"/>
              <a:t>Proc</a:t>
            </a:r>
            <a:r>
              <a:rPr lang="zh-CN" altLang="en-US"/>
              <a:t>文件系统</a:t>
            </a:r>
          </a:p>
        </p:txBody>
      </p:sp>
      <p:sp>
        <p:nvSpPr>
          <p:cNvPr id="29699" name="内容占位符 2">
            <a:extLst>
              <a:ext uri="{FF2B5EF4-FFF2-40B4-BE49-F238E27FC236}">
                <a16:creationId xmlns:a16="http://schemas.microsoft.com/office/drawing/2014/main" id="{D5E56334-BB38-9248-A8C6-62D77C7E2934}"/>
              </a:ext>
            </a:extLst>
          </p:cNvPr>
          <p:cNvSpPr>
            <a:spLocks noGrp="1"/>
          </p:cNvSpPr>
          <p:nvPr>
            <p:ph idx="1"/>
          </p:nvPr>
        </p:nvSpPr>
        <p:spPr/>
        <p:txBody>
          <a:bodyPr/>
          <a:lstStyle/>
          <a:p>
            <a:r>
              <a:rPr lang="en-US" altLang="zh-CN" sz="1846" dirty="0">
                <a:ea typeface="黑体" panose="02010609060101010101" pitchFamily="49" charset="-122"/>
              </a:rPr>
              <a:t>Proc———</a:t>
            </a:r>
            <a:r>
              <a:rPr lang="zh-CN" altLang="en-US" sz="1846" dirty="0">
                <a:ea typeface="黑体" panose="02010609060101010101" pitchFamily="49" charset="-122"/>
              </a:rPr>
              <a:t>一个虚拟文件系统</a:t>
            </a:r>
            <a:endParaRPr lang="en-US" altLang="zh-CN" sz="1846" dirty="0">
              <a:ea typeface="黑体" panose="02010609060101010101" pitchFamily="49" charset="-122"/>
            </a:endParaRPr>
          </a:p>
          <a:p>
            <a:r>
              <a:rPr lang="en-US" altLang="zh-CN" sz="1846" dirty="0">
                <a:ea typeface="黑体" panose="02010609060101010101" pitchFamily="49" charset="-122"/>
              </a:rPr>
              <a:t>proc </a:t>
            </a:r>
            <a:r>
              <a:rPr lang="zh-CN" altLang="en-US" sz="1846" dirty="0">
                <a:ea typeface="黑体" panose="02010609060101010101" pitchFamily="49" charset="-122"/>
              </a:rPr>
              <a:t>文件系统是一种内核和内核模块用来向进程发送和接收信息的机制 </a:t>
            </a:r>
            <a:r>
              <a:rPr lang="en-US" altLang="zh-CN" sz="1846" dirty="0">
                <a:ea typeface="黑体" panose="02010609060101010101" pitchFamily="49" charset="-122"/>
              </a:rPr>
              <a:t>(</a:t>
            </a:r>
            <a:r>
              <a:rPr lang="zh-CN" altLang="en-US" sz="1846" dirty="0">
                <a:ea typeface="黑体" panose="02010609060101010101" pitchFamily="49" charset="-122"/>
              </a:rPr>
              <a:t>这个伪文件系统让你可以和内核内部数据结构进行交互，获取 有关进程的有用信息，在运行中 改变设置 </a:t>
            </a:r>
            <a:r>
              <a:rPr lang="en-US" altLang="zh-CN" sz="1846" dirty="0">
                <a:ea typeface="黑体" panose="02010609060101010101" pitchFamily="49" charset="-122"/>
              </a:rPr>
              <a:t>(</a:t>
            </a:r>
            <a:r>
              <a:rPr lang="zh-CN" altLang="en-US" sz="1846" dirty="0">
                <a:ea typeface="黑体" panose="02010609060101010101" pitchFamily="49" charset="-122"/>
              </a:rPr>
              <a:t>通过改变内核参数</a:t>
            </a:r>
            <a:r>
              <a:rPr lang="en-US" altLang="zh-CN" sz="1846" dirty="0">
                <a:ea typeface="黑体" panose="02010609060101010101" pitchFamily="49" charset="-122"/>
              </a:rPr>
              <a:t>)</a:t>
            </a:r>
            <a:r>
              <a:rPr lang="zh-CN" altLang="en-US" sz="1846" dirty="0">
                <a:ea typeface="黑体" panose="02010609060101010101" pitchFamily="49" charset="-122"/>
              </a:rPr>
              <a:t>。 与其他文件系统不同，</a:t>
            </a:r>
            <a:r>
              <a:rPr lang="en-US" altLang="zh-CN" sz="1846" dirty="0">
                <a:ea typeface="黑体" panose="02010609060101010101" pitchFamily="49" charset="-122"/>
              </a:rPr>
              <a:t>proc </a:t>
            </a:r>
            <a:r>
              <a:rPr lang="zh-CN" altLang="en-US" sz="1846" dirty="0">
                <a:ea typeface="黑体" panose="02010609060101010101" pitchFamily="49" charset="-122"/>
              </a:rPr>
              <a:t>存在于内存之中而不是硬盘上。</a:t>
            </a:r>
            <a:endParaRPr lang="en-US" altLang="zh-CN" sz="1846" dirty="0">
              <a:ea typeface="黑体" panose="02010609060101010101" pitchFamily="49" charset="-122"/>
            </a:endParaRPr>
          </a:p>
          <a:p>
            <a:endParaRPr lang="en-US" altLang="zh-CN" sz="1846" dirty="0">
              <a:ea typeface="黑体" panose="02010609060101010101" pitchFamily="49" charset="-122"/>
            </a:endParaRPr>
          </a:p>
          <a:p>
            <a:r>
              <a:rPr lang="en-US" altLang="zh-CN" sz="1846" dirty="0">
                <a:ea typeface="黑体" panose="02010609060101010101" pitchFamily="49" charset="-122"/>
              </a:rPr>
              <a:t>/proc </a:t>
            </a:r>
            <a:r>
              <a:rPr lang="zh-CN" altLang="en-US" sz="1846" dirty="0">
                <a:ea typeface="黑体" panose="02010609060101010101" pitchFamily="49" charset="-122"/>
              </a:rPr>
              <a:t>由内核控制，没有承载 </a:t>
            </a:r>
            <a:r>
              <a:rPr lang="en-US" altLang="zh-CN" sz="1846" dirty="0">
                <a:ea typeface="黑体" panose="02010609060101010101" pitchFamily="49" charset="-122"/>
              </a:rPr>
              <a:t>/proc </a:t>
            </a:r>
            <a:r>
              <a:rPr lang="zh-CN" altLang="en-US" sz="1846" dirty="0">
                <a:ea typeface="黑体" panose="02010609060101010101" pitchFamily="49" charset="-122"/>
              </a:rPr>
              <a:t>的设备。因为 </a:t>
            </a:r>
            <a:r>
              <a:rPr lang="en-US" altLang="zh-CN" sz="1846" dirty="0">
                <a:ea typeface="黑体" panose="02010609060101010101" pitchFamily="49" charset="-122"/>
              </a:rPr>
              <a:t>/proc </a:t>
            </a:r>
            <a:r>
              <a:rPr lang="zh-CN" altLang="en-US" sz="1846" dirty="0">
                <a:ea typeface="黑体" panose="02010609060101010101" pitchFamily="49" charset="-122"/>
              </a:rPr>
              <a:t>主要存放由内核控制 的状态信息，所以大部分这些信息的逻辑位置位于内核控制的内存。对 </a:t>
            </a:r>
            <a:r>
              <a:rPr lang="en-US" altLang="zh-CN" sz="1846" dirty="0">
                <a:ea typeface="黑体" panose="02010609060101010101" pitchFamily="49" charset="-122"/>
              </a:rPr>
              <a:t>/proc </a:t>
            </a:r>
            <a:r>
              <a:rPr lang="zh-CN" altLang="en-US" sz="1846" dirty="0">
                <a:ea typeface="黑体" panose="02010609060101010101" pitchFamily="49" charset="-122"/>
              </a:rPr>
              <a:t>进行 一次 </a:t>
            </a:r>
            <a:r>
              <a:rPr lang="en-US" altLang="zh-CN" sz="1846" dirty="0">
                <a:ea typeface="黑体" panose="02010609060101010101" pitchFamily="49" charset="-122"/>
              </a:rPr>
              <a:t>'ls -l' </a:t>
            </a:r>
            <a:r>
              <a:rPr lang="zh-CN" altLang="en-US" sz="1846" dirty="0">
                <a:ea typeface="黑体" panose="02010609060101010101" pitchFamily="49" charset="-122"/>
              </a:rPr>
              <a:t>可以看到大部分文件都是 </a:t>
            </a:r>
            <a:r>
              <a:rPr lang="en-US" altLang="zh-CN" sz="1846" dirty="0">
                <a:ea typeface="黑体" panose="02010609060101010101" pitchFamily="49" charset="-122"/>
              </a:rPr>
              <a:t>0 </a:t>
            </a:r>
            <a:r>
              <a:rPr lang="zh-CN" altLang="en-US" sz="1846" dirty="0">
                <a:ea typeface="黑体" panose="02010609060101010101" pitchFamily="49" charset="-122"/>
              </a:rPr>
              <a:t>字节大的；不过察看这些文件的时候，确 实可以看到一些信息。这怎么可能？这是因为 </a:t>
            </a:r>
            <a:r>
              <a:rPr lang="en-US" altLang="zh-CN" sz="1846" dirty="0">
                <a:ea typeface="黑体" panose="02010609060101010101" pitchFamily="49" charset="-122"/>
              </a:rPr>
              <a:t>/proc </a:t>
            </a:r>
            <a:r>
              <a:rPr lang="zh-CN" altLang="en-US" sz="1846" dirty="0">
                <a:ea typeface="黑体" panose="02010609060101010101" pitchFamily="49" charset="-122"/>
              </a:rPr>
              <a:t>文件系统和其他常规的文件系 统一样把自己注册到虚拟文件系统层 </a:t>
            </a:r>
            <a:r>
              <a:rPr lang="en-US" altLang="zh-CN" sz="1846" dirty="0">
                <a:ea typeface="黑体" panose="02010609060101010101" pitchFamily="49" charset="-122"/>
              </a:rPr>
              <a:t>(VFS) </a:t>
            </a:r>
            <a:r>
              <a:rPr lang="zh-CN" altLang="en-US" sz="1846" dirty="0">
                <a:ea typeface="黑体" panose="02010609060101010101" pitchFamily="49" charset="-122"/>
              </a:rPr>
              <a:t>了。然而，直到当 </a:t>
            </a:r>
            <a:r>
              <a:rPr lang="en-US" altLang="zh-CN" sz="1846" dirty="0">
                <a:ea typeface="黑体" panose="02010609060101010101" pitchFamily="49" charset="-122"/>
              </a:rPr>
              <a:t>VFS </a:t>
            </a:r>
            <a:r>
              <a:rPr lang="zh-CN" altLang="en-US" sz="1846" dirty="0">
                <a:ea typeface="黑体" panose="02010609060101010101" pitchFamily="49" charset="-122"/>
              </a:rPr>
              <a:t>调用它，请求 文件、目录的 </a:t>
            </a:r>
            <a:r>
              <a:rPr lang="en-US" altLang="zh-CN" sz="1846" dirty="0" err="1">
                <a:ea typeface="黑体" panose="02010609060101010101" pitchFamily="49" charset="-122"/>
              </a:rPr>
              <a:t>i</a:t>
            </a:r>
            <a:r>
              <a:rPr lang="en-US" altLang="zh-CN" sz="1846" dirty="0">
                <a:ea typeface="黑体" panose="02010609060101010101" pitchFamily="49" charset="-122"/>
              </a:rPr>
              <a:t>-node </a:t>
            </a:r>
            <a:r>
              <a:rPr lang="zh-CN" altLang="en-US" sz="1846" dirty="0">
                <a:ea typeface="黑体" panose="02010609060101010101" pitchFamily="49" charset="-122"/>
              </a:rPr>
              <a:t>的时候，</a:t>
            </a:r>
            <a:r>
              <a:rPr lang="en-US" altLang="zh-CN" sz="1846" dirty="0">
                <a:ea typeface="黑体" panose="02010609060101010101" pitchFamily="49" charset="-122"/>
              </a:rPr>
              <a:t>/proc </a:t>
            </a:r>
            <a:r>
              <a:rPr lang="zh-CN" altLang="en-US" sz="1846" dirty="0">
                <a:ea typeface="黑体" panose="02010609060101010101" pitchFamily="49" charset="-122"/>
              </a:rPr>
              <a:t>文件系统才根据内核中的信息建立相应的文件 和目录。</a:t>
            </a:r>
          </a:p>
        </p:txBody>
      </p:sp>
    </p:spTree>
    <p:extLst>
      <p:ext uri="{BB962C8B-B14F-4D97-AF65-F5344CB8AC3E}">
        <p14:creationId xmlns:p14="http://schemas.microsoft.com/office/powerpoint/2010/main" val="226885036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89BA-9D19-A345-BE3D-680025FFA336}"/>
              </a:ext>
            </a:extLst>
          </p:cNvPr>
          <p:cNvSpPr>
            <a:spLocks noGrp="1"/>
          </p:cNvSpPr>
          <p:nvPr>
            <p:ph type="title"/>
          </p:nvPr>
        </p:nvSpPr>
        <p:spPr/>
        <p:txBody>
          <a:bodyPr/>
          <a:lstStyle/>
          <a:p>
            <a:r>
              <a:rPr lang="en-US" altLang="zh-CN"/>
              <a:t>2</a:t>
            </a:r>
            <a:r>
              <a:rPr lang="zh-CN" altLang="en-US"/>
              <a:t>、</a:t>
            </a:r>
            <a:r>
              <a:rPr lang="en-US" altLang="zh-CN"/>
              <a:t>Proc</a:t>
            </a:r>
            <a:r>
              <a:rPr lang="zh-CN" altLang="en-US"/>
              <a:t>文件系统</a:t>
            </a:r>
          </a:p>
        </p:txBody>
      </p:sp>
      <p:sp>
        <p:nvSpPr>
          <p:cNvPr id="31747" name="内容占位符 2">
            <a:extLst>
              <a:ext uri="{FF2B5EF4-FFF2-40B4-BE49-F238E27FC236}">
                <a16:creationId xmlns:a16="http://schemas.microsoft.com/office/drawing/2014/main" id="{7F9BBEF5-CE14-F349-999E-6328386204DD}"/>
              </a:ext>
            </a:extLst>
          </p:cNvPr>
          <p:cNvSpPr>
            <a:spLocks noGrp="1"/>
          </p:cNvSpPr>
          <p:nvPr>
            <p:ph idx="1"/>
          </p:nvPr>
        </p:nvSpPr>
        <p:spPr>
          <a:xfrm>
            <a:off x="767862" y="1434614"/>
            <a:ext cx="7608277" cy="4720003"/>
          </a:xfrm>
        </p:spPr>
        <p:txBody>
          <a:bodyPr/>
          <a:lstStyle/>
          <a:p>
            <a:r>
              <a:rPr lang="zh-CN" altLang="en-US" sz="2215">
                <a:ea typeface="黑体" panose="02010609060101010101" pitchFamily="49" charset="-122"/>
              </a:rPr>
              <a:t>察看 </a:t>
            </a:r>
            <a:r>
              <a:rPr lang="en-US" altLang="zh-CN" sz="2215">
                <a:ea typeface="黑体" panose="02010609060101010101" pitchFamily="49" charset="-122"/>
              </a:rPr>
              <a:t>/proc </a:t>
            </a:r>
            <a:r>
              <a:rPr lang="zh-CN" altLang="en-US" sz="2215">
                <a:ea typeface="黑体" panose="02010609060101010101" pitchFamily="49" charset="-122"/>
              </a:rPr>
              <a:t>的文件</a:t>
            </a:r>
            <a:endParaRPr lang="en-US" altLang="zh-CN" sz="2215">
              <a:ea typeface="黑体" panose="02010609060101010101" pitchFamily="49" charset="-122"/>
            </a:endParaRPr>
          </a:p>
          <a:p>
            <a:r>
              <a:rPr lang="en-US" altLang="zh-CN" sz="1477">
                <a:solidFill>
                  <a:srgbClr val="C00000"/>
                </a:solidFill>
                <a:ea typeface="黑体" panose="02010609060101010101" pitchFamily="49" charset="-122"/>
              </a:rPr>
              <a:t>/proc </a:t>
            </a:r>
            <a:r>
              <a:rPr lang="zh-CN" altLang="en-US" sz="1477">
                <a:solidFill>
                  <a:srgbClr val="C00000"/>
                </a:solidFill>
                <a:ea typeface="黑体" panose="02010609060101010101" pitchFamily="49" charset="-122"/>
              </a:rPr>
              <a:t>的文件可以用于访问有关内核的状态、计算机的属性、正在运行的进程的 状态等信息。大部分 </a:t>
            </a:r>
            <a:r>
              <a:rPr lang="en-US" altLang="zh-CN" sz="1477">
                <a:solidFill>
                  <a:srgbClr val="C00000"/>
                </a:solidFill>
                <a:ea typeface="黑体" panose="02010609060101010101" pitchFamily="49" charset="-122"/>
              </a:rPr>
              <a:t>/proc </a:t>
            </a:r>
            <a:r>
              <a:rPr lang="zh-CN" altLang="en-US" sz="1477">
                <a:solidFill>
                  <a:srgbClr val="C00000"/>
                </a:solidFill>
                <a:ea typeface="黑体" panose="02010609060101010101" pitchFamily="49" charset="-122"/>
              </a:rPr>
              <a:t>中的文件和目录提供系统物理环境最新的信息。尽管 </a:t>
            </a:r>
            <a:r>
              <a:rPr lang="en-US" altLang="zh-CN" sz="1477">
                <a:solidFill>
                  <a:srgbClr val="C00000"/>
                </a:solidFill>
                <a:ea typeface="黑体" panose="02010609060101010101" pitchFamily="49" charset="-122"/>
              </a:rPr>
              <a:t>/proc </a:t>
            </a:r>
            <a:r>
              <a:rPr lang="zh-CN" altLang="en-US" sz="1477">
                <a:solidFill>
                  <a:srgbClr val="C00000"/>
                </a:solidFill>
                <a:ea typeface="黑体" panose="02010609060101010101" pitchFamily="49" charset="-122"/>
              </a:rPr>
              <a:t>中的文件是虚拟的，但它们仍可以使用任何文件编辑器或像</a:t>
            </a:r>
            <a:r>
              <a:rPr lang="en-US" altLang="zh-CN" sz="1477">
                <a:solidFill>
                  <a:srgbClr val="C00000"/>
                </a:solidFill>
                <a:ea typeface="黑体" panose="02010609060101010101" pitchFamily="49" charset="-122"/>
              </a:rPr>
              <a:t>'more', 'less'</a:t>
            </a:r>
            <a:r>
              <a:rPr lang="zh-CN" altLang="en-US" sz="1477">
                <a:solidFill>
                  <a:srgbClr val="C00000"/>
                </a:solidFill>
                <a:ea typeface="黑体" panose="02010609060101010101" pitchFamily="49" charset="-122"/>
              </a:rPr>
              <a:t>或 </a:t>
            </a:r>
            <a:r>
              <a:rPr lang="en-US" altLang="zh-CN" sz="1477">
                <a:solidFill>
                  <a:srgbClr val="C00000"/>
                </a:solidFill>
                <a:ea typeface="黑体" panose="02010609060101010101" pitchFamily="49" charset="-122"/>
              </a:rPr>
              <a:t>'cat'</a:t>
            </a:r>
            <a:r>
              <a:rPr lang="zh-CN" altLang="en-US" sz="1477">
                <a:solidFill>
                  <a:srgbClr val="C00000"/>
                </a:solidFill>
                <a:ea typeface="黑体" panose="02010609060101010101" pitchFamily="49" charset="-122"/>
              </a:rPr>
              <a:t>这样的程序来查看。当编辑程序试图打开一个虚拟文件时，这个文件就通过内核 中的信息被凭空地 创建了。</a:t>
            </a:r>
            <a:endParaRPr lang="en-US" altLang="zh-CN" sz="1477">
              <a:solidFill>
                <a:srgbClr val="C00000"/>
              </a:solidFill>
              <a:ea typeface="黑体" panose="02010609060101010101" pitchFamily="49" charset="-122"/>
            </a:endParaRPr>
          </a:p>
          <a:p>
            <a:r>
              <a:rPr lang="zh-CN" altLang="en-US" sz="2215">
                <a:ea typeface="黑体" panose="02010609060101010101" pitchFamily="49" charset="-122"/>
              </a:rPr>
              <a:t>得到有用的系统</a:t>
            </a:r>
            <a:r>
              <a:rPr lang="en-US" altLang="zh-CN" sz="2215">
                <a:ea typeface="黑体" panose="02010609060101010101" pitchFamily="49" charset="-122"/>
              </a:rPr>
              <a:t>/</a:t>
            </a:r>
            <a:r>
              <a:rPr lang="zh-CN" altLang="en-US" sz="2215">
                <a:ea typeface="黑体" panose="02010609060101010101" pitchFamily="49" charset="-122"/>
              </a:rPr>
              <a:t>内核信息</a:t>
            </a:r>
            <a:endParaRPr lang="en-US" altLang="zh-CN" sz="2215">
              <a:ea typeface="黑体" panose="02010609060101010101" pitchFamily="49" charset="-122"/>
            </a:endParaRPr>
          </a:p>
          <a:p>
            <a:r>
              <a:rPr lang="en-US" altLang="zh-CN" sz="1477">
                <a:solidFill>
                  <a:srgbClr val="C00000"/>
                </a:solidFill>
                <a:ea typeface="黑体" panose="02010609060101010101" pitchFamily="49" charset="-122"/>
              </a:rPr>
              <a:t> proc </a:t>
            </a:r>
            <a:r>
              <a:rPr lang="zh-CN" altLang="en-US" sz="1477">
                <a:solidFill>
                  <a:srgbClr val="C00000"/>
                </a:solidFill>
                <a:ea typeface="黑体" panose="02010609060101010101" pitchFamily="49" charset="-122"/>
              </a:rPr>
              <a:t>文件系统可以被用于收集有用的关于系统和运行中的内核的信息。下面是一些       重要 的文件：</a:t>
            </a:r>
            <a:endParaRPr lang="en-US" altLang="zh-CN" sz="1477">
              <a:solidFill>
                <a:srgbClr val="C00000"/>
              </a:solidFill>
              <a:ea typeface="黑体" panose="02010609060101010101" pitchFamily="49" charset="-122"/>
            </a:endParaRPr>
          </a:p>
          <a:p>
            <a:pPr lvl="1"/>
            <a:r>
              <a:rPr lang="en-US" altLang="zh-CN" sz="1477"/>
              <a:t>/proc/cpuinfo - CPU </a:t>
            </a:r>
            <a:r>
              <a:rPr lang="zh-CN" altLang="en-US" sz="1477"/>
              <a:t>的信息 </a:t>
            </a:r>
            <a:r>
              <a:rPr lang="en-US" altLang="zh-CN" sz="1477"/>
              <a:t>(</a:t>
            </a:r>
            <a:r>
              <a:rPr lang="zh-CN" altLang="en-US" sz="1477"/>
              <a:t>型号</a:t>
            </a:r>
            <a:r>
              <a:rPr lang="en-US" altLang="zh-CN" sz="1477"/>
              <a:t>, </a:t>
            </a:r>
            <a:r>
              <a:rPr lang="zh-CN" altLang="en-US" sz="1477"/>
              <a:t>家族</a:t>
            </a:r>
            <a:r>
              <a:rPr lang="en-US" altLang="zh-CN" sz="1477"/>
              <a:t>, </a:t>
            </a:r>
            <a:r>
              <a:rPr lang="zh-CN" altLang="en-US" sz="1477"/>
              <a:t>缓存大小等</a:t>
            </a:r>
            <a:r>
              <a:rPr lang="en-US" altLang="zh-CN" sz="1477"/>
              <a:t>)</a:t>
            </a:r>
          </a:p>
          <a:p>
            <a:pPr lvl="1"/>
            <a:r>
              <a:rPr lang="en-US" altLang="zh-CN" sz="1477"/>
              <a:t>/proc/meminfo - </a:t>
            </a:r>
            <a:r>
              <a:rPr lang="zh-CN" altLang="en-US" sz="1477"/>
              <a:t>物理内存、交换空间等的信息</a:t>
            </a:r>
          </a:p>
          <a:p>
            <a:pPr lvl="1"/>
            <a:r>
              <a:rPr lang="en-US" altLang="zh-CN" sz="1477"/>
              <a:t>/proc/mounts - </a:t>
            </a:r>
            <a:r>
              <a:rPr lang="zh-CN" altLang="en-US" sz="1477"/>
              <a:t>已加载的文件系统的列表</a:t>
            </a:r>
          </a:p>
          <a:p>
            <a:pPr lvl="1"/>
            <a:r>
              <a:rPr lang="en-US" altLang="zh-CN" sz="1477"/>
              <a:t>/proc/devices - </a:t>
            </a:r>
            <a:r>
              <a:rPr lang="zh-CN" altLang="en-US" sz="1477"/>
              <a:t>可用设备的列表</a:t>
            </a:r>
          </a:p>
          <a:p>
            <a:pPr lvl="1"/>
            <a:r>
              <a:rPr lang="en-US" altLang="zh-CN" sz="1477"/>
              <a:t>/proc/filesystems - </a:t>
            </a:r>
            <a:r>
              <a:rPr lang="zh-CN" altLang="en-US" sz="1477"/>
              <a:t>被支持的文件系统</a:t>
            </a:r>
          </a:p>
          <a:p>
            <a:pPr lvl="1"/>
            <a:r>
              <a:rPr lang="en-US" altLang="zh-CN" sz="1477"/>
              <a:t>/proc/modules - </a:t>
            </a:r>
            <a:r>
              <a:rPr lang="zh-CN" altLang="en-US" sz="1477"/>
              <a:t>已加载的模块</a:t>
            </a:r>
          </a:p>
          <a:p>
            <a:pPr lvl="1"/>
            <a:r>
              <a:rPr lang="en-US" altLang="zh-CN" sz="1477"/>
              <a:t>/proc/version - </a:t>
            </a:r>
            <a:r>
              <a:rPr lang="zh-CN" altLang="en-US" sz="1477"/>
              <a:t>内核版本</a:t>
            </a:r>
          </a:p>
          <a:p>
            <a:pPr lvl="1"/>
            <a:r>
              <a:rPr lang="en-US" altLang="zh-CN" sz="1477"/>
              <a:t>/proc/cmdline - </a:t>
            </a:r>
            <a:r>
              <a:rPr lang="zh-CN" altLang="en-US" sz="1477"/>
              <a:t>系统启动时输入的内核命令行参数</a:t>
            </a:r>
          </a:p>
        </p:txBody>
      </p:sp>
    </p:spTree>
    <p:extLst>
      <p:ext uri="{BB962C8B-B14F-4D97-AF65-F5344CB8AC3E}">
        <p14:creationId xmlns:p14="http://schemas.microsoft.com/office/powerpoint/2010/main" val="152445596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197B24-EFCA-CE4E-90E6-6678350D539F}"/>
              </a:ext>
            </a:extLst>
          </p:cNvPr>
          <p:cNvSpPr>
            <a:spLocks noGrp="1"/>
          </p:cNvSpPr>
          <p:nvPr>
            <p:ph type="title"/>
          </p:nvPr>
        </p:nvSpPr>
        <p:spPr/>
        <p:txBody>
          <a:bodyPr/>
          <a:lstStyle/>
          <a:p>
            <a:r>
              <a:rPr lang="en-US" altLang="zh-CN"/>
              <a:t>2</a:t>
            </a:r>
            <a:r>
              <a:rPr lang="zh-CN" altLang="en-US"/>
              <a:t>、</a:t>
            </a:r>
            <a:r>
              <a:rPr lang="en-US" altLang="zh-CN"/>
              <a:t>Proc</a:t>
            </a:r>
            <a:r>
              <a:rPr lang="zh-CN" altLang="en-US"/>
              <a:t>文件系统</a:t>
            </a:r>
          </a:p>
        </p:txBody>
      </p:sp>
      <p:sp>
        <p:nvSpPr>
          <p:cNvPr id="3" name="内容占位符 2">
            <a:extLst>
              <a:ext uri="{FF2B5EF4-FFF2-40B4-BE49-F238E27FC236}">
                <a16:creationId xmlns:a16="http://schemas.microsoft.com/office/drawing/2014/main" id="{AD4FDE03-A041-FC49-B71B-6EBF71B86C8E}"/>
              </a:ext>
            </a:extLst>
          </p:cNvPr>
          <p:cNvSpPr>
            <a:spLocks noGrp="1"/>
          </p:cNvSpPr>
          <p:nvPr>
            <p:ph idx="1"/>
          </p:nvPr>
        </p:nvSpPr>
        <p:spPr/>
        <p:txBody>
          <a:bodyPr/>
          <a:lstStyle/>
          <a:p>
            <a:r>
              <a:rPr lang="zh-CN" altLang="en-US">
                <a:solidFill>
                  <a:srgbClr val="C00000"/>
                </a:solidFill>
                <a:ea typeface="黑体" panose="02010609060101010101" pitchFamily="49" charset="-122"/>
              </a:rPr>
              <a:t>通过 </a:t>
            </a:r>
            <a:r>
              <a:rPr lang="en-US" altLang="zh-CN">
                <a:solidFill>
                  <a:srgbClr val="C00000"/>
                </a:solidFill>
                <a:ea typeface="黑体" panose="02010609060101010101" pitchFamily="49" charset="-122"/>
              </a:rPr>
              <a:t>proc </a:t>
            </a:r>
            <a:r>
              <a:rPr lang="zh-CN" altLang="en-US">
                <a:solidFill>
                  <a:srgbClr val="C00000"/>
                </a:solidFill>
                <a:ea typeface="黑体" panose="02010609060101010101" pitchFamily="49" charset="-122"/>
              </a:rPr>
              <a:t>与内核交互</a:t>
            </a:r>
            <a:endParaRPr lang="en-US" altLang="zh-CN">
              <a:solidFill>
                <a:srgbClr val="C00000"/>
              </a:solidFill>
              <a:ea typeface="黑体" panose="02010609060101010101" pitchFamily="49" charset="-122"/>
            </a:endParaRPr>
          </a:p>
          <a:p>
            <a:pPr>
              <a:buFont typeface="Wingdings" pitchFamily="2" charset="2"/>
              <a:buNone/>
            </a:pPr>
            <a:r>
              <a:rPr lang="zh-CN" altLang="en-US" sz="1846">
                <a:solidFill>
                  <a:srgbClr val="002060"/>
                </a:solidFill>
                <a:latin typeface="黑体" panose="02010609060101010101" pitchFamily="49" charset="-122"/>
                <a:ea typeface="黑体" panose="02010609060101010101" pitchFamily="49" charset="-122"/>
              </a:rPr>
              <a:t>由于系统的信息，如进程，是动态改变的，所以用户或应用程序读取</a:t>
            </a:r>
            <a:r>
              <a:rPr lang="en-US" altLang="zh-CN" sz="1846">
                <a:solidFill>
                  <a:srgbClr val="002060"/>
                </a:solidFill>
                <a:latin typeface="黑体" panose="02010609060101010101" pitchFamily="49" charset="-122"/>
                <a:ea typeface="黑体" panose="02010609060101010101" pitchFamily="49" charset="-122"/>
              </a:rPr>
              <a:t>proc</a:t>
            </a:r>
            <a:r>
              <a:rPr lang="zh-CN" altLang="en-US" sz="1846">
                <a:solidFill>
                  <a:srgbClr val="002060"/>
                </a:solidFill>
                <a:latin typeface="黑体" panose="02010609060101010101" pitchFamily="49" charset="-122"/>
                <a:ea typeface="黑体" panose="02010609060101010101" pitchFamily="49" charset="-122"/>
              </a:rPr>
              <a:t>文件时，</a:t>
            </a:r>
            <a:r>
              <a:rPr lang="en-US" altLang="zh-CN" sz="1846">
                <a:solidFill>
                  <a:srgbClr val="002060"/>
                </a:solidFill>
                <a:latin typeface="黑体" panose="02010609060101010101" pitchFamily="49" charset="-122"/>
                <a:ea typeface="黑体" panose="02010609060101010101" pitchFamily="49" charset="-122"/>
              </a:rPr>
              <a:t>proc</a:t>
            </a:r>
            <a:r>
              <a:rPr lang="zh-CN" altLang="en-US" sz="1846">
                <a:solidFill>
                  <a:srgbClr val="002060"/>
                </a:solidFill>
                <a:latin typeface="黑体" panose="02010609060101010101" pitchFamily="49" charset="-122"/>
                <a:ea typeface="黑体" panose="02010609060101010101" pitchFamily="49" charset="-122"/>
              </a:rPr>
              <a:t>文件系统是动态从系统内核读出所需信息并提交的。</a:t>
            </a:r>
            <a:endParaRPr lang="en-US" altLang="zh-CN" sz="1846">
              <a:solidFill>
                <a:srgbClr val="002060"/>
              </a:solidFill>
              <a:latin typeface="黑体" panose="02010609060101010101" pitchFamily="49" charset="-122"/>
              <a:ea typeface="黑体" panose="02010609060101010101" pitchFamily="49" charset="-122"/>
            </a:endParaRPr>
          </a:p>
          <a:p>
            <a:pPr>
              <a:buFont typeface="Wingdings" pitchFamily="2" charset="2"/>
              <a:buNone/>
            </a:pPr>
            <a:endParaRPr lang="en-US" altLang="zh-CN" sz="1846">
              <a:solidFill>
                <a:srgbClr val="002060"/>
              </a:solidFill>
              <a:latin typeface="黑体" panose="02010609060101010101" pitchFamily="49" charset="-122"/>
              <a:ea typeface="黑体" panose="02010609060101010101" pitchFamily="49" charset="-122"/>
            </a:endParaRPr>
          </a:p>
          <a:p>
            <a:pPr>
              <a:buFont typeface="Wingdings" pitchFamily="2" charset="2"/>
              <a:buNone/>
            </a:pPr>
            <a:r>
              <a:rPr lang="zh-CN" altLang="en-US" sz="1846">
                <a:solidFill>
                  <a:srgbClr val="002060"/>
                </a:solidFill>
                <a:ea typeface="黑体" panose="02010609060101010101" pitchFamily="49" charset="-122"/>
              </a:rPr>
              <a:t>上面讨论的大部分 </a:t>
            </a:r>
            <a:r>
              <a:rPr lang="en-US" altLang="zh-CN" sz="1846">
                <a:solidFill>
                  <a:srgbClr val="002060"/>
                </a:solidFill>
                <a:ea typeface="黑体" panose="02010609060101010101" pitchFamily="49" charset="-122"/>
              </a:rPr>
              <a:t>proc </a:t>
            </a:r>
            <a:r>
              <a:rPr lang="zh-CN" altLang="en-US" sz="1846">
                <a:solidFill>
                  <a:srgbClr val="002060"/>
                </a:solidFill>
                <a:ea typeface="黑体" panose="02010609060101010101" pitchFamily="49" charset="-122"/>
              </a:rPr>
              <a:t>的文件是只读的。而实际上 </a:t>
            </a:r>
            <a:r>
              <a:rPr lang="en-US" altLang="zh-CN" sz="1846">
                <a:solidFill>
                  <a:srgbClr val="002060"/>
                </a:solidFill>
                <a:ea typeface="黑体" panose="02010609060101010101" pitchFamily="49" charset="-122"/>
              </a:rPr>
              <a:t>proc </a:t>
            </a:r>
            <a:r>
              <a:rPr lang="zh-CN" altLang="en-US" sz="1846">
                <a:solidFill>
                  <a:srgbClr val="002060"/>
                </a:solidFill>
                <a:ea typeface="黑体" panose="02010609060101010101" pitchFamily="49" charset="-122"/>
              </a:rPr>
              <a:t>文件系统通过 </a:t>
            </a:r>
            <a:r>
              <a:rPr lang="en-US" altLang="zh-CN" sz="1846">
                <a:solidFill>
                  <a:srgbClr val="002060"/>
                </a:solidFill>
                <a:ea typeface="黑体" panose="02010609060101010101" pitchFamily="49" charset="-122"/>
              </a:rPr>
              <a:t>proc </a:t>
            </a:r>
            <a:r>
              <a:rPr lang="zh-CN" altLang="en-US" sz="1846">
                <a:solidFill>
                  <a:srgbClr val="002060"/>
                </a:solidFill>
                <a:ea typeface="黑体" panose="02010609060101010101" pitchFamily="49" charset="-122"/>
              </a:rPr>
              <a:t>中可读写的文件提供了对内核的交互机制。写这些文件可以改变内核 的状态，因而要慎重改动这些文件。</a:t>
            </a:r>
            <a:endParaRPr lang="en-US" altLang="zh-CN" sz="1846">
              <a:solidFill>
                <a:srgbClr val="002060"/>
              </a:solidFill>
              <a:ea typeface="黑体" panose="02010609060101010101" pitchFamily="49" charset="-122"/>
            </a:endParaRPr>
          </a:p>
          <a:p>
            <a:pPr>
              <a:buFont typeface="Wingdings" pitchFamily="2" charset="2"/>
              <a:buNone/>
            </a:pPr>
            <a:endParaRPr lang="en-US" altLang="zh-CN" sz="1846">
              <a:solidFill>
                <a:srgbClr val="002060"/>
              </a:solidFill>
              <a:ea typeface="黑体" panose="02010609060101010101" pitchFamily="49" charset="-122"/>
            </a:endParaRPr>
          </a:p>
          <a:p>
            <a:pPr>
              <a:buFont typeface="Wingdings" pitchFamily="2" charset="2"/>
              <a:buNone/>
            </a:pPr>
            <a:r>
              <a:rPr lang="zh-CN" altLang="en-US" sz="1846">
                <a:solidFill>
                  <a:srgbClr val="002060"/>
                </a:solidFill>
                <a:ea typeface="黑体" panose="02010609060101010101" pitchFamily="49" charset="-122"/>
              </a:rPr>
              <a:t>在</a:t>
            </a:r>
            <a:r>
              <a:rPr lang="en-US" altLang="zh-CN" sz="1846">
                <a:solidFill>
                  <a:srgbClr val="002060"/>
                </a:solidFill>
                <a:ea typeface="黑体" panose="02010609060101010101" pitchFamily="49" charset="-122"/>
              </a:rPr>
              <a:t>/proc</a:t>
            </a:r>
            <a:r>
              <a:rPr lang="zh-CN" altLang="en-US" sz="1846">
                <a:solidFill>
                  <a:srgbClr val="002060"/>
                </a:solidFill>
                <a:ea typeface="黑体" panose="02010609060101010101" pitchFamily="49" charset="-122"/>
              </a:rPr>
              <a:t>下还有三个很重要的目录：</a:t>
            </a:r>
            <a:r>
              <a:rPr lang="en-US" altLang="zh-CN" sz="1846">
                <a:solidFill>
                  <a:srgbClr val="002060"/>
                </a:solidFill>
                <a:ea typeface="黑体" panose="02010609060101010101" pitchFamily="49" charset="-122"/>
              </a:rPr>
              <a:t>net</a:t>
            </a:r>
            <a:r>
              <a:rPr lang="zh-CN" altLang="en-US" sz="1846">
                <a:solidFill>
                  <a:srgbClr val="002060"/>
                </a:solidFill>
                <a:ea typeface="黑体" panose="02010609060101010101" pitchFamily="49" charset="-122"/>
              </a:rPr>
              <a:t>，</a:t>
            </a:r>
            <a:r>
              <a:rPr lang="en-US" altLang="zh-CN" sz="1846">
                <a:solidFill>
                  <a:srgbClr val="002060"/>
                </a:solidFill>
                <a:ea typeface="黑体" panose="02010609060101010101" pitchFamily="49" charset="-122"/>
              </a:rPr>
              <a:t>scsi</a:t>
            </a:r>
            <a:r>
              <a:rPr lang="zh-CN" altLang="en-US" sz="1846">
                <a:solidFill>
                  <a:srgbClr val="002060"/>
                </a:solidFill>
                <a:ea typeface="黑体" panose="02010609060101010101" pitchFamily="49" charset="-122"/>
              </a:rPr>
              <a:t>和</a:t>
            </a:r>
            <a:r>
              <a:rPr lang="en-US" altLang="zh-CN" sz="1846">
                <a:solidFill>
                  <a:srgbClr val="002060"/>
                </a:solidFill>
                <a:ea typeface="黑体" panose="02010609060101010101" pitchFamily="49" charset="-122"/>
              </a:rPr>
              <a:t>sys</a:t>
            </a:r>
            <a:r>
              <a:rPr lang="zh-CN" altLang="en-US" sz="1846">
                <a:solidFill>
                  <a:srgbClr val="002060"/>
                </a:solidFill>
                <a:ea typeface="黑体" panose="02010609060101010101" pitchFamily="49" charset="-122"/>
              </a:rPr>
              <a:t>。 </a:t>
            </a:r>
            <a:r>
              <a:rPr lang="en-US" altLang="zh-CN" sz="1846">
                <a:solidFill>
                  <a:srgbClr val="002060"/>
                </a:solidFill>
                <a:ea typeface="黑体" panose="02010609060101010101" pitchFamily="49" charset="-122"/>
              </a:rPr>
              <a:t>Sys</a:t>
            </a:r>
            <a:r>
              <a:rPr lang="zh-CN" altLang="en-US" sz="1846">
                <a:solidFill>
                  <a:srgbClr val="002060"/>
                </a:solidFill>
                <a:ea typeface="黑体" panose="02010609060101010101" pitchFamily="49" charset="-122"/>
              </a:rPr>
              <a:t>目录是可写的，可以通过它来访问或修改内核的参数，改变内核行为</a:t>
            </a:r>
            <a:r>
              <a:rPr lang="en-US" altLang="zh-CN" sz="1846">
                <a:solidFill>
                  <a:srgbClr val="002060"/>
                </a:solidFill>
                <a:ea typeface="黑体" panose="02010609060101010101" pitchFamily="49" charset="-122"/>
              </a:rPr>
              <a:t>.</a:t>
            </a:r>
            <a:r>
              <a:rPr lang="zh-CN" altLang="en-US" sz="1846">
                <a:solidFill>
                  <a:srgbClr val="002060"/>
                </a:solidFill>
                <a:ea typeface="黑体" panose="02010609060101010101" pitchFamily="49" charset="-122"/>
              </a:rPr>
              <a:t>而</a:t>
            </a:r>
            <a:r>
              <a:rPr lang="en-US" altLang="zh-CN" sz="1846">
                <a:solidFill>
                  <a:srgbClr val="002060"/>
                </a:solidFill>
                <a:ea typeface="黑体" panose="02010609060101010101" pitchFamily="49" charset="-122"/>
              </a:rPr>
              <a:t>net</a:t>
            </a:r>
            <a:r>
              <a:rPr lang="zh-CN" altLang="en-US" sz="1846">
                <a:solidFill>
                  <a:srgbClr val="002060"/>
                </a:solidFill>
                <a:ea typeface="黑体" panose="02010609060101010101" pitchFamily="49" charset="-122"/>
              </a:rPr>
              <a:t>和</a:t>
            </a:r>
            <a:r>
              <a:rPr lang="en-US" altLang="zh-CN" sz="1846">
                <a:solidFill>
                  <a:srgbClr val="002060"/>
                </a:solidFill>
                <a:ea typeface="黑体" panose="02010609060101010101" pitchFamily="49" charset="-122"/>
              </a:rPr>
              <a:t>scsi</a:t>
            </a:r>
            <a:r>
              <a:rPr lang="zh-CN" altLang="en-US" sz="1846">
                <a:solidFill>
                  <a:srgbClr val="002060"/>
                </a:solidFill>
                <a:ea typeface="黑体" panose="02010609060101010101" pitchFamily="49" charset="-122"/>
              </a:rPr>
              <a:t>则依赖于内核配置。例如，如果系统不支持</a:t>
            </a:r>
            <a:r>
              <a:rPr lang="en-US" altLang="zh-CN" sz="1846">
                <a:solidFill>
                  <a:srgbClr val="002060"/>
                </a:solidFill>
                <a:ea typeface="黑体" panose="02010609060101010101" pitchFamily="49" charset="-122"/>
              </a:rPr>
              <a:t>scsi</a:t>
            </a:r>
            <a:r>
              <a:rPr lang="zh-CN" altLang="en-US" sz="1846">
                <a:solidFill>
                  <a:srgbClr val="002060"/>
                </a:solidFill>
                <a:ea typeface="黑体" panose="02010609060101010101" pitchFamily="49" charset="-122"/>
              </a:rPr>
              <a:t>，则</a:t>
            </a:r>
            <a:r>
              <a:rPr lang="en-US" altLang="zh-CN" sz="1846">
                <a:solidFill>
                  <a:srgbClr val="002060"/>
                </a:solidFill>
                <a:ea typeface="黑体" panose="02010609060101010101" pitchFamily="49" charset="-122"/>
              </a:rPr>
              <a:t>scsi </a:t>
            </a:r>
            <a:r>
              <a:rPr lang="zh-CN" altLang="en-US" sz="1846">
                <a:solidFill>
                  <a:srgbClr val="002060"/>
                </a:solidFill>
                <a:ea typeface="黑体" panose="02010609060101010101" pitchFamily="49" charset="-122"/>
              </a:rPr>
              <a:t>目录不存在。</a:t>
            </a:r>
          </a:p>
        </p:txBody>
      </p:sp>
    </p:spTree>
    <p:extLst>
      <p:ext uri="{BB962C8B-B14F-4D97-AF65-F5344CB8AC3E}">
        <p14:creationId xmlns:p14="http://schemas.microsoft.com/office/powerpoint/2010/main" val="20048868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ECF45-7015-984F-9A59-3D1C7DBC79DF}"/>
              </a:ext>
            </a:extLst>
          </p:cNvPr>
          <p:cNvSpPr>
            <a:spLocks noGrp="1"/>
          </p:cNvSpPr>
          <p:nvPr>
            <p:ph type="title"/>
          </p:nvPr>
        </p:nvSpPr>
        <p:spPr/>
        <p:txBody>
          <a:bodyPr/>
          <a:lstStyle/>
          <a:p>
            <a:pPr>
              <a:defRPr/>
            </a:pPr>
            <a:r>
              <a:rPr lang="en-US" altLang="zh-CN" dirty="0"/>
              <a:t>3</a:t>
            </a:r>
            <a:r>
              <a:rPr lang="zh-CN" altLang="en-US" dirty="0"/>
              <a:t>、</a:t>
            </a:r>
            <a:r>
              <a:rPr lang="en-US" altLang="zh-CN" dirty="0" err="1"/>
              <a:t>cgroup</a:t>
            </a:r>
            <a:r>
              <a:rPr lang="zh-CN" altLang="en-US" dirty="0"/>
              <a:t>机制和</a:t>
            </a:r>
            <a:r>
              <a:rPr lang="en-US" altLang="zh-CN" dirty="0"/>
              <a:t>LXC</a:t>
            </a:r>
            <a:endParaRPr lang="zh-CN" altLang="en-US" dirty="0"/>
          </a:p>
        </p:txBody>
      </p:sp>
      <p:sp>
        <p:nvSpPr>
          <p:cNvPr id="3" name="内容占位符 2">
            <a:extLst>
              <a:ext uri="{FF2B5EF4-FFF2-40B4-BE49-F238E27FC236}">
                <a16:creationId xmlns:a16="http://schemas.microsoft.com/office/drawing/2014/main" id="{BCF56099-E5E3-9041-9C1F-B31026419550}"/>
              </a:ext>
            </a:extLst>
          </p:cNvPr>
          <p:cNvSpPr>
            <a:spLocks noGrp="1"/>
          </p:cNvSpPr>
          <p:nvPr>
            <p:ph idx="1"/>
          </p:nvPr>
        </p:nvSpPr>
        <p:spPr/>
        <p:txBody>
          <a:bodyPr/>
          <a:lstStyle/>
          <a:p>
            <a:r>
              <a:rPr lang="en-US" altLang="zh-CN" sz="1846">
                <a:solidFill>
                  <a:srgbClr val="C00000"/>
                </a:solidFill>
                <a:ea typeface="黑体" panose="02010609060101010101" pitchFamily="49" charset="-122"/>
              </a:rPr>
              <a:t>Cgroups</a:t>
            </a:r>
            <a:r>
              <a:rPr lang="zh-CN" altLang="en-US" sz="1846">
                <a:solidFill>
                  <a:srgbClr val="C00000"/>
                </a:solidFill>
                <a:ea typeface="黑体" panose="02010609060101010101" pitchFamily="49" charset="-122"/>
              </a:rPr>
              <a:t>是什么？</a:t>
            </a:r>
            <a:endParaRPr lang="en-US" altLang="zh-CN" sz="1846">
              <a:solidFill>
                <a:srgbClr val="C00000"/>
              </a:solidFill>
              <a:ea typeface="黑体" panose="02010609060101010101" pitchFamily="49" charset="-122"/>
            </a:endParaRPr>
          </a:p>
          <a:p>
            <a:r>
              <a:rPr lang="en-US" altLang="zh-CN" sz="1846">
                <a:ea typeface="黑体" panose="02010609060101010101" pitchFamily="49" charset="-122"/>
              </a:rPr>
              <a:t>Cgroups</a:t>
            </a:r>
            <a:r>
              <a:rPr lang="zh-CN" altLang="en-US" sz="1846">
                <a:ea typeface="黑体" panose="02010609060101010101" pitchFamily="49" charset="-122"/>
              </a:rPr>
              <a:t>是</a:t>
            </a:r>
            <a:r>
              <a:rPr lang="en-US" altLang="zh-CN" sz="1846">
                <a:ea typeface="黑体" panose="02010609060101010101" pitchFamily="49" charset="-122"/>
              </a:rPr>
              <a:t>control groups</a:t>
            </a:r>
            <a:r>
              <a:rPr lang="zh-CN" altLang="en-US" sz="1846">
                <a:ea typeface="黑体" panose="02010609060101010101" pitchFamily="49" charset="-122"/>
              </a:rPr>
              <a:t>的缩写，是</a:t>
            </a:r>
            <a:r>
              <a:rPr lang="en-US" altLang="zh-CN" sz="1846">
                <a:ea typeface="黑体" panose="02010609060101010101" pitchFamily="49" charset="-122"/>
              </a:rPr>
              <a:t>Linux</a:t>
            </a:r>
            <a:r>
              <a:rPr lang="zh-CN" altLang="en-US" sz="1846">
                <a:ea typeface="黑体" panose="02010609060101010101" pitchFamily="49" charset="-122"/>
              </a:rPr>
              <a:t>内核提供的一种可以限制、记录、隔离进程组所使用的物理资源（如：</a:t>
            </a:r>
            <a:r>
              <a:rPr lang="en-US" altLang="zh-CN" sz="1846">
                <a:ea typeface="黑体" panose="02010609060101010101" pitchFamily="49" charset="-122"/>
              </a:rPr>
              <a:t>cpu,memory,IO</a:t>
            </a:r>
            <a:r>
              <a:rPr lang="zh-CN" altLang="en-US" sz="1846">
                <a:ea typeface="黑体" panose="02010609060101010101" pitchFamily="49" charset="-122"/>
              </a:rPr>
              <a:t>等等）的机制。最初由</a:t>
            </a:r>
            <a:r>
              <a:rPr lang="en-US" altLang="zh-CN" sz="1846">
                <a:ea typeface="黑体" panose="02010609060101010101" pitchFamily="49" charset="-122"/>
              </a:rPr>
              <a:t>google</a:t>
            </a:r>
            <a:r>
              <a:rPr lang="zh-CN" altLang="en-US" sz="1846">
                <a:ea typeface="黑体" panose="02010609060101010101" pitchFamily="49" charset="-122"/>
              </a:rPr>
              <a:t>的工程师提出，后来被整合进</a:t>
            </a:r>
            <a:r>
              <a:rPr lang="en-US" altLang="zh-CN" sz="1846">
                <a:ea typeface="黑体" panose="02010609060101010101" pitchFamily="49" charset="-122"/>
              </a:rPr>
              <a:t>Linux</a:t>
            </a:r>
            <a:r>
              <a:rPr lang="zh-CN" altLang="en-US" sz="1846">
                <a:ea typeface="黑体" panose="02010609060101010101" pitchFamily="49" charset="-122"/>
              </a:rPr>
              <a:t>内核。</a:t>
            </a:r>
            <a:r>
              <a:rPr lang="en-US" altLang="zh-CN" sz="1846">
                <a:ea typeface="黑体" panose="02010609060101010101" pitchFamily="49" charset="-122"/>
              </a:rPr>
              <a:t>Cgroups</a:t>
            </a:r>
            <a:r>
              <a:rPr lang="zh-CN" altLang="en-US" sz="1846">
                <a:ea typeface="黑体" panose="02010609060101010101" pitchFamily="49" charset="-122"/>
              </a:rPr>
              <a:t>也是</a:t>
            </a:r>
            <a:r>
              <a:rPr lang="en-US" altLang="zh-CN" sz="1846">
                <a:ea typeface="黑体" panose="02010609060101010101" pitchFamily="49" charset="-122"/>
              </a:rPr>
              <a:t>LXC</a:t>
            </a:r>
            <a:r>
              <a:rPr lang="zh-CN" altLang="en-US" sz="1846">
                <a:ea typeface="黑体" panose="02010609060101010101" pitchFamily="49" charset="-122"/>
              </a:rPr>
              <a:t>为实现虚拟化所使用的资源管理手段，可以说没有</a:t>
            </a:r>
            <a:r>
              <a:rPr lang="en-US" altLang="zh-CN" sz="1846">
                <a:ea typeface="黑体" panose="02010609060101010101" pitchFamily="49" charset="-122"/>
              </a:rPr>
              <a:t>cgroups</a:t>
            </a:r>
            <a:r>
              <a:rPr lang="zh-CN" altLang="en-US" sz="1846">
                <a:ea typeface="黑体" panose="02010609060101010101" pitchFamily="49" charset="-122"/>
              </a:rPr>
              <a:t>就没有</a:t>
            </a:r>
            <a:r>
              <a:rPr lang="en-US" altLang="zh-CN" sz="1846">
                <a:ea typeface="黑体" panose="02010609060101010101" pitchFamily="49" charset="-122"/>
              </a:rPr>
              <a:t>LXC</a:t>
            </a:r>
            <a:r>
              <a:rPr lang="zh-CN" altLang="en-US" sz="1846">
                <a:ea typeface="黑体" panose="02010609060101010101" pitchFamily="49" charset="-122"/>
              </a:rPr>
              <a:t>。</a:t>
            </a:r>
            <a:endParaRPr lang="en-US" altLang="zh-CN" sz="1846">
              <a:ea typeface="黑体" panose="02010609060101010101" pitchFamily="49" charset="-122"/>
            </a:endParaRPr>
          </a:p>
          <a:p>
            <a:pPr>
              <a:buFont typeface="Wingdings" pitchFamily="2" charset="2"/>
              <a:buNone/>
            </a:pPr>
            <a:endParaRPr lang="en-US" altLang="zh-CN" sz="1846">
              <a:ea typeface="黑体" panose="02010609060101010101" pitchFamily="49" charset="-122"/>
            </a:endParaRPr>
          </a:p>
          <a:p>
            <a:r>
              <a:rPr lang="en-US" altLang="zh-CN" sz="1846">
                <a:ea typeface="黑体" panose="02010609060101010101" pitchFamily="49" charset="-122"/>
              </a:rPr>
              <a:t>Cgroups</a:t>
            </a:r>
            <a:r>
              <a:rPr lang="zh-CN" altLang="en-US" sz="1846">
                <a:ea typeface="黑体" panose="02010609060101010101" pitchFamily="49" charset="-122"/>
              </a:rPr>
              <a:t>以分组的形式对进程使用系统资源的行为进行管理和控制。也就是说，用户通过</a:t>
            </a:r>
            <a:r>
              <a:rPr lang="en-US" altLang="zh-CN" sz="1846">
                <a:ea typeface="黑体" panose="02010609060101010101" pitchFamily="49" charset="-122"/>
              </a:rPr>
              <a:t>cgroup</a:t>
            </a:r>
            <a:r>
              <a:rPr lang="zh-CN" altLang="en-US" sz="1846">
                <a:ea typeface="黑体" panose="02010609060101010101" pitchFamily="49" charset="-122"/>
              </a:rPr>
              <a:t>对所有进程进行分组，再对该分组整体进行资源的分配和控制。</a:t>
            </a:r>
            <a:endParaRPr lang="en-US" altLang="zh-CN" sz="1846">
              <a:ea typeface="黑体" panose="02010609060101010101" pitchFamily="49" charset="-122"/>
            </a:endParaRPr>
          </a:p>
          <a:p>
            <a:endParaRPr lang="zh-CN" altLang="en-US" sz="1846">
              <a:ea typeface="黑体" panose="02010609060101010101" pitchFamily="49" charset="-122"/>
            </a:endParaRPr>
          </a:p>
        </p:txBody>
      </p:sp>
    </p:spTree>
    <p:extLst>
      <p:ext uri="{BB962C8B-B14F-4D97-AF65-F5344CB8AC3E}">
        <p14:creationId xmlns:p14="http://schemas.microsoft.com/office/powerpoint/2010/main" val="174256139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F5822-5DAF-074D-80B7-4DEA33561FD6}"/>
              </a:ext>
            </a:extLst>
          </p:cNvPr>
          <p:cNvSpPr>
            <a:spLocks noGrp="1"/>
          </p:cNvSpPr>
          <p:nvPr>
            <p:ph type="title"/>
          </p:nvPr>
        </p:nvSpPr>
        <p:spPr/>
        <p:txBody>
          <a:bodyPr/>
          <a:lstStyle/>
          <a:p>
            <a:pPr>
              <a:defRPr/>
            </a:pPr>
            <a:r>
              <a:rPr lang="en-US" altLang="zh-CN" dirty="0"/>
              <a:t>3</a:t>
            </a:r>
            <a:r>
              <a:rPr lang="zh-CN" altLang="en-US" dirty="0"/>
              <a:t>、</a:t>
            </a:r>
            <a:r>
              <a:rPr lang="en-US" altLang="zh-CN" dirty="0" err="1"/>
              <a:t>cgroup</a:t>
            </a:r>
            <a:r>
              <a:rPr lang="zh-CN" altLang="en-US" dirty="0"/>
              <a:t>机制和</a:t>
            </a:r>
            <a:r>
              <a:rPr lang="en-US" altLang="zh-CN" dirty="0"/>
              <a:t>LXC</a:t>
            </a:r>
            <a:endParaRPr lang="zh-CN" altLang="en-US" dirty="0"/>
          </a:p>
        </p:txBody>
      </p:sp>
      <p:sp>
        <p:nvSpPr>
          <p:cNvPr id="34819" name="内容占位符 2">
            <a:extLst>
              <a:ext uri="{FF2B5EF4-FFF2-40B4-BE49-F238E27FC236}">
                <a16:creationId xmlns:a16="http://schemas.microsoft.com/office/drawing/2014/main" id="{D6926B4A-4A30-264B-B106-18BC4F223759}"/>
              </a:ext>
            </a:extLst>
          </p:cNvPr>
          <p:cNvSpPr>
            <a:spLocks noGrp="1"/>
          </p:cNvSpPr>
          <p:nvPr>
            <p:ph idx="1"/>
          </p:nvPr>
        </p:nvSpPr>
        <p:spPr/>
        <p:txBody>
          <a:bodyPr/>
          <a:lstStyle/>
          <a:p>
            <a:r>
              <a:rPr lang="en-US" altLang="zh-CN">
                <a:solidFill>
                  <a:srgbClr val="C00000"/>
                </a:solidFill>
                <a:ea typeface="黑体" panose="02010609060101010101" pitchFamily="49" charset="-122"/>
              </a:rPr>
              <a:t>Cgroups</a:t>
            </a:r>
            <a:r>
              <a:rPr lang="zh-CN" altLang="en-US">
                <a:solidFill>
                  <a:srgbClr val="C00000"/>
                </a:solidFill>
                <a:ea typeface="黑体" panose="02010609060101010101" pitchFamily="49" charset="-122"/>
              </a:rPr>
              <a:t>可以做什么？</a:t>
            </a:r>
            <a:endParaRPr lang="en-US" altLang="zh-CN">
              <a:solidFill>
                <a:srgbClr val="C00000"/>
              </a:solidFill>
              <a:ea typeface="黑体" panose="02010609060101010101" pitchFamily="49" charset="-122"/>
            </a:endParaRPr>
          </a:p>
          <a:p>
            <a:r>
              <a:rPr lang="en-US" altLang="zh-CN" sz="1662">
                <a:solidFill>
                  <a:srgbClr val="002060"/>
                </a:solidFill>
                <a:ea typeface="黑体" panose="02010609060101010101" pitchFamily="49" charset="-122"/>
              </a:rPr>
              <a:t>Cgroups</a:t>
            </a:r>
            <a:r>
              <a:rPr lang="zh-CN" altLang="en-US" sz="1662">
                <a:solidFill>
                  <a:srgbClr val="002060"/>
                </a:solidFill>
                <a:ea typeface="黑体" panose="02010609060101010101" pitchFamily="49" charset="-122"/>
              </a:rPr>
              <a:t>最初的目标是为资源管理提供的一个统一的框架，既整合现有的</a:t>
            </a:r>
            <a:r>
              <a:rPr lang="en-US" altLang="zh-CN" sz="1662">
                <a:solidFill>
                  <a:srgbClr val="002060"/>
                </a:solidFill>
                <a:ea typeface="黑体" panose="02010609060101010101" pitchFamily="49" charset="-122"/>
              </a:rPr>
              <a:t>cpuset</a:t>
            </a:r>
            <a:r>
              <a:rPr lang="zh-CN" altLang="en-US" sz="1662">
                <a:solidFill>
                  <a:srgbClr val="002060"/>
                </a:solidFill>
                <a:ea typeface="黑体" panose="02010609060101010101" pitchFamily="49" charset="-122"/>
              </a:rPr>
              <a:t>等子系统，也为未来开发新的子系统提供接口。现在的</a:t>
            </a:r>
            <a:r>
              <a:rPr lang="en-US" altLang="zh-CN" sz="1662">
                <a:solidFill>
                  <a:srgbClr val="002060"/>
                </a:solidFill>
                <a:ea typeface="黑体" panose="02010609060101010101" pitchFamily="49" charset="-122"/>
              </a:rPr>
              <a:t>cgroups</a:t>
            </a:r>
            <a:r>
              <a:rPr lang="zh-CN" altLang="en-US" sz="1662">
                <a:solidFill>
                  <a:srgbClr val="002060"/>
                </a:solidFill>
                <a:ea typeface="黑体" panose="02010609060101010101" pitchFamily="49" charset="-122"/>
              </a:rPr>
              <a:t>适用于多种应用场景，从单个进程的资源控制，到实现操作系统层次的虚拟化。</a:t>
            </a:r>
            <a:r>
              <a:rPr lang="en-US" altLang="zh-CN" sz="1662">
                <a:solidFill>
                  <a:srgbClr val="C00000"/>
                </a:solidFill>
                <a:ea typeface="黑体" panose="02010609060101010101" pitchFamily="49" charset="-122"/>
              </a:rPr>
              <a:t>Cgroups</a:t>
            </a:r>
            <a:r>
              <a:rPr lang="zh-CN" altLang="en-US" sz="1662">
                <a:solidFill>
                  <a:srgbClr val="C00000"/>
                </a:solidFill>
                <a:ea typeface="黑体" panose="02010609060101010101" pitchFamily="49" charset="-122"/>
              </a:rPr>
              <a:t>提供了以下功能：</a:t>
            </a:r>
          </a:p>
          <a:p>
            <a:r>
              <a:rPr lang="en-US" altLang="zh-CN" sz="1662">
                <a:solidFill>
                  <a:srgbClr val="002060"/>
                </a:solidFill>
                <a:ea typeface="黑体" panose="02010609060101010101" pitchFamily="49" charset="-122"/>
              </a:rPr>
              <a:t>1.</a:t>
            </a:r>
            <a:r>
              <a:rPr lang="zh-CN" altLang="en-US" sz="1662">
                <a:solidFill>
                  <a:srgbClr val="002060"/>
                </a:solidFill>
                <a:ea typeface="黑体" panose="02010609060101010101" pitchFamily="49" charset="-122"/>
              </a:rPr>
              <a:t>限制进程组可以使用的资源数量。比如：</a:t>
            </a:r>
            <a:r>
              <a:rPr lang="en-US" altLang="zh-CN" sz="1662">
                <a:solidFill>
                  <a:srgbClr val="002060"/>
                </a:solidFill>
                <a:ea typeface="黑体" panose="02010609060101010101" pitchFamily="49" charset="-122"/>
              </a:rPr>
              <a:t>memory</a:t>
            </a:r>
            <a:r>
              <a:rPr lang="zh-CN" altLang="en-US" sz="1662">
                <a:solidFill>
                  <a:srgbClr val="002060"/>
                </a:solidFill>
                <a:ea typeface="黑体" panose="02010609060101010101" pitchFamily="49" charset="-122"/>
              </a:rPr>
              <a:t>子系统可以为进程组设定一个</a:t>
            </a:r>
            <a:r>
              <a:rPr lang="en-US" altLang="zh-CN" sz="1662">
                <a:solidFill>
                  <a:srgbClr val="002060"/>
                </a:solidFill>
                <a:ea typeface="黑体" panose="02010609060101010101" pitchFamily="49" charset="-122"/>
              </a:rPr>
              <a:t>memory</a:t>
            </a:r>
            <a:r>
              <a:rPr lang="zh-CN" altLang="en-US" sz="1662">
                <a:solidFill>
                  <a:srgbClr val="002060"/>
                </a:solidFill>
                <a:ea typeface="黑体" panose="02010609060101010101" pitchFamily="49" charset="-122"/>
              </a:rPr>
              <a:t>使用上限，一旦进程组使用的内存达到限额再申请内存，就会出发</a:t>
            </a:r>
            <a:r>
              <a:rPr lang="en-US" altLang="zh-CN" sz="1662">
                <a:solidFill>
                  <a:srgbClr val="002060"/>
                </a:solidFill>
                <a:ea typeface="黑体" panose="02010609060101010101" pitchFamily="49" charset="-122"/>
              </a:rPr>
              <a:t>OOM</a:t>
            </a:r>
            <a:r>
              <a:rPr lang="zh-CN" altLang="en-US" sz="1662">
                <a:solidFill>
                  <a:srgbClr val="002060"/>
                </a:solidFill>
                <a:ea typeface="黑体" panose="02010609060101010101" pitchFamily="49" charset="-122"/>
              </a:rPr>
              <a:t>。</a:t>
            </a:r>
          </a:p>
          <a:p>
            <a:r>
              <a:rPr lang="en-US" altLang="zh-CN" sz="1662">
                <a:solidFill>
                  <a:srgbClr val="002060"/>
                </a:solidFill>
                <a:ea typeface="黑体" panose="02010609060101010101" pitchFamily="49" charset="-122"/>
              </a:rPr>
              <a:t>2.</a:t>
            </a:r>
            <a:r>
              <a:rPr lang="zh-CN" altLang="en-US" sz="1662">
                <a:solidFill>
                  <a:srgbClr val="002060"/>
                </a:solidFill>
                <a:ea typeface="黑体" panose="02010609060101010101" pitchFamily="49" charset="-122"/>
              </a:rPr>
              <a:t>进程组的优先级控制。比如：可以使用</a:t>
            </a:r>
            <a:r>
              <a:rPr lang="en-US" altLang="zh-CN" sz="1662">
                <a:solidFill>
                  <a:srgbClr val="002060"/>
                </a:solidFill>
                <a:ea typeface="黑体" panose="02010609060101010101" pitchFamily="49" charset="-122"/>
              </a:rPr>
              <a:t>cpu</a:t>
            </a:r>
            <a:r>
              <a:rPr lang="zh-CN" altLang="en-US" sz="1662">
                <a:solidFill>
                  <a:srgbClr val="002060"/>
                </a:solidFill>
                <a:ea typeface="黑体" panose="02010609060101010101" pitchFamily="49" charset="-122"/>
              </a:rPr>
              <a:t>子系统为某个进程组分配特定</a:t>
            </a:r>
            <a:r>
              <a:rPr lang="en-US" altLang="zh-CN" sz="1662">
                <a:solidFill>
                  <a:srgbClr val="002060"/>
                </a:solidFill>
                <a:ea typeface="黑体" panose="02010609060101010101" pitchFamily="49" charset="-122"/>
              </a:rPr>
              <a:t>cpu share</a:t>
            </a:r>
            <a:r>
              <a:rPr lang="zh-CN" altLang="en-US" sz="1662">
                <a:solidFill>
                  <a:srgbClr val="002060"/>
                </a:solidFill>
                <a:ea typeface="黑体" panose="02010609060101010101" pitchFamily="49" charset="-122"/>
              </a:rPr>
              <a:t>。</a:t>
            </a:r>
          </a:p>
          <a:p>
            <a:r>
              <a:rPr lang="en-US" altLang="zh-CN" sz="1662">
                <a:solidFill>
                  <a:srgbClr val="002060"/>
                </a:solidFill>
                <a:ea typeface="黑体" panose="02010609060101010101" pitchFamily="49" charset="-122"/>
              </a:rPr>
              <a:t>3.</a:t>
            </a:r>
            <a:r>
              <a:rPr lang="zh-CN" altLang="en-US" sz="1662">
                <a:solidFill>
                  <a:srgbClr val="002060"/>
                </a:solidFill>
                <a:ea typeface="黑体" panose="02010609060101010101" pitchFamily="49" charset="-122"/>
              </a:rPr>
              <a:t>记录进程组使用的资源数量。比如：可以使用</a:t>
            </a:r>
            <a:r>
              <a:rPr lang="en-US" altLang="zh-CN" sz="1662">
                <a:solidFill>
                  <a:srgbClr val="002060"/>
                </a:solidFill>
                <a:ea typeface="黑体" panose="02010609060101010101" pitchFamily="49" charset="-122"/>
              </a:rPr>
              <a:t>cpuacct</a:t>
            </a:r>
            <a:r>
              <a:rPr lang="zh-CN" altLang="en-US" sz="1662">
                <a:solidFill>
                  <a:srgbClr val="002060"/>
                </a:solidFill>
                <a:ea typeface="黑体" panose="02010609060101010101" pitchFamily="49" charset="-122"/>
              </a:rPr>
              <a:t>子系统记录某个进程组使用的</a:t>
            </a:r>
            <a:r>
              <a:rPr lang="en-US" altLang="zh-CN" sz="1662">
                <a:solidFill>
                  <a:srgbClr val="002060"/>
                </a:solidFill>
                <a:ea typeface="黑体" panose="02010609060101010101" pitchFamily="49" charset="-122"/>
              </a:rPr>
              <a:t>cpu</a:t>
            </a:r>
            <a:r>
              <a:rPr lang="zh-CN" altLang="en-US" sz="1662">
                <a:solidFill>
                  <a:srgbClr val="002060"/>
                </a:solidFill>
                <a:ea typeface="黑体" panose="02010609060101010101" pitchFamily="49" charset="-122"/>
              </a:rPr>
              <a:t>时间</a:t>
            </a:r>
          </a:p>
          <a:p>
            <a:r>
              <a:rPr lang="en-US" altLang="zh-CN" sz="1662">
                <a:solidFill>
                  <a:srgbClr val="002060"/>
                </a:solidFill>
                <a:ea typeface="黑体" panose="02010609060101010101" pitchFamily="49" charset="-122"/>
              </a:rPr>
              <a:t>4.</a:t>
            </a:r>
            <a:r>
              <a:rPr lang="zh-CN" altLang="en-US" sz="1662">
                <a:solidFill>
                  <a:srgbClr val="002060"/>
                </a:solidFill>
                <a:ea typeface="黑体" panose="02010609060101010101" pitchFamily="49" charset="-122"/>
              </a:rPr>
              <a:t>进程组隔离。比如：使用</a:t>
            </a:r>
            <a:r>
              <a:rPr lang="en-US" altLang="zh-CN" sz="1662">
                <a:solidFill>
                  <a:srgbClr val="002060"/>
                </a:solidFill>
                <a:ea typeface="黑体" panose="02010609060101010101" pitchFamily="49" charset="-122"/>
              </a:rPr>
              <a:t>ns</a:t>
            </a:r>
            <a:r>
              <a:rPr lang="zh-CN" altLang="en-US" sz="1662">
                <a:solidFill>
                  <a:srgbClr val="002060"/>
                </a:solidFill>
                <a:ea typeface="黑体" panose="02010609060101010101" pitchFamily="49" charset="-122"/>
              </a:rPr>
              <a:t>子系统可以使不同的进程组使用不同的</a:t>
            </a:r>
            <a:r>
              <a:rPr lang="en-US" altLang="zh-CN" sz="1662">
                <a:solidFill>
                  <a:srgbClr val="002060"/>
                </a:solidFill>
                <a:ea typeface="黑体" panose="02010609060101010101" pitchFamily="49" charset="-122"/>
              </a:rPr>
              <a:t>namespace</a:t>
            </a:r>
            <a:r>
              <a:rPr lang="zh-CN" altLang="en-US" sz="1662">
                <a:solidFill>
                  <a:srgbClr val="002060"/>
                </a:solidFill>
                <a:ea typeface="黑体" panose="02010609060101010101" pitchFamily="49" charset="-122"/>
              </a:rPr>
              <a:t>，以达到隔离的目的，不同的进程组有各自的进程、网络、文件系统挂载空间。</a:t>
            </a:r>
          </a:p>
          <a:p>
            <a:r>
              <a:rPr lang="en-US" altLang="zh-CN" sz="1662">
                <a:solidFill>
                  <a:srgbClr val="002060"/>
                </a:solidFill>
                <a:ea typeface="黑体" panose="02010609060101010101" pitchFamily="49" charset="-122"/>
              </a:rPr>
              <a:t>5.</a:t>
            </a:r>
            <a:r>
              <a:rPr lang="zh-CN" altLang="en-US" sz="1662">
                <a:solidFill>
                  <a:srgbClr val="002060"/>
                </a:solidFill>
                <a:ea typeface="黑体" panose="02010609060101010101" pitchFamily="49" charset="-122"/>
              </a:rPr>
              <a:t>进程组控制。比如：使用</a:t>
            </a:r>
            <a:r>
              <a:rPr lang="en-US" altLang="zh-CN" sz="1662">
                <a:solidFill>
                  <a:srgbClr val="002060"/>
                </a:solidFill>
                <a:ea typeface="黑体" panose="02010609060101010101" pitchFamily="49" charset="-122"/>
              </a:rPr>
              <a:t>freezer</a:t>
            </a:r>
            <a:r>
              <a:rPr lang="zh-CN" altLang="en-US" sz="1662">
                <a:solidFill>
                  <a:srgbClr val="002060"/>
                </a:solidFill>
                <a:ea typeface="黑体" panose="02010609060101010101" pitchFamily="49" charset="-122"/>
              </a:rPr>
              <a:t>子系统可以将进程组挂起和恢复。</a:t>
            </a:r>
          </a:p>
        </p:txBody>
      </p:sp>
    </p:spTree>
    <p:extLst>
      <p:ext uri="{BB962C8B-B14F-4D97-AF65-F5344CB8AC3E}">
        <p14:creationId xmlns:p14="http://schemas.microsoft.com/office/powerpoint/2010/main" val="78193600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670CF8-52AD-C244-A56B-5EC838634260}"/>
              </a:ext>
            </a:extLst>
          </p:cNvPr>
          <p:cNvSpPr>
            <a:spLocks noGrp="1"/>
          </p:cNvSpPr>
          <p:nvPr>
            <p:ph type="title"/>
          </p:nvPr>
        </p:nvSpPr>
        <p:spPr/>
        <p:txBody>
          <a:bodyPr/>
          <a:lstStyle/>
          <a:p>
            <a:pPr>
              <a:defRPr/>
            </a:pPr>
            <a:r>
              <a:rPr lang="en-US" altLang="zh-CN" dirty="0"/>
              <a:t>3</a:t>
            </a:r>
            <a:r>
              <a:rPr lang="zh-CN" altLang="en-US" dirty="0"/>
              <a:t>、</a:t>
            </a:r>
            <a:r>
              <a:rPr lang="en-US" altLang="zh-CN" dirty="0" err="1"/>
              <a:t>cgroup</a:t>
            </a:r>
            <a:r>
              <a:rPr lang="zh-CN" altLang="en-US" dirty="0"/>
              <a:t>机制和</a:t>
            </a:r>
            <a:r>
              <a:rPr lang="en-US" altLang="zh-CN" dirty="0"/>
              <a:t>LXC</a:t>
            </a:r>
            <a:endParaRPr lang="zh-CN" altLang="en-US" dirty="0"/>
          </a:p>
        </p:txBody>
      </p:sp>
      <p:sp>
        <p:nvSpPr>
          <p:cNvPr id="36867" name="内容占位符 2">
            <a:extLst>
              <a:ext uri="{FF2B5EF4-FFF2-40B4-BE49-F238E27FC236}">
                <a16:creationId xmlns:a16="http://schemas.microsoft.com/office/drawing/2014/main" id="{6B2F4DB4-13E4-9D4D-9879-18AFEC21C000}"/>
              </a:ext>
            </a:extLst>
          </p:cNvPr>
          <p:cNvSpPr>
            <a:spLocks noGrp="1"/>
          </p:cNvSpPr>
          <p:nvPr>
            <p:ph idx="1"/>
          </p:nvPr>
        </p:nvSpPr>
        <p:spPr/>
        <p:txBody>
          <a:bodyPr/>
          <a:lstStyle/>
          <a:p>
            <a:r>
              <a:rPr lang="en-US" altLang="zh-CN">
                <a:solidFill>
                  <a:srgbClr val="C00000"/>
                </a:solidFill>
                <a:ea typeface="黑体" panose="02010609060101010101" pitchFamily="49" charset="-122"/>
              </a:rPr>
              <a:t>Cgroups</a:t>
            </a:r>
            <a:r>
              <a:rPr lang="zh-CN" altLang="en-US">
                <a:solidFill>
                  <a:srgbClr val="C00000"/>
                </a:solidFill>
                <a:ea typeface="黑体" panose="02010609060101010101" pitchFamily="49" charset="-122"/>
              </a:rPr>
              <a:t>相关概念</a:t>
            </a:r>
            <a:endParaRPr lang="en-US" altLang="zh-CN">
              <a:solidFill>
                <a:srgbClr val="C00000"/>
              </a:solidFill>
              <a:ea typeface="黑体" panose="02010609060101010101" pitchFamily="49" charset="-122"/>
            </a:endParaRPr>
          </a:p>
          <a:p>
            <a:r>
              <a:rPr lang="en-US" altLang="zh-CN" sz="1846">
                <a:solidFill>
                  <a:srgbClr val="002060"/>
                </a:solidFill>
                <a:ea typeface="黑体" panose="02010609060101010101" pitchFamily="49" charset="-122"/>
              </a:rPr>
              <a:t>1.</a:t>
            </a:r>
            <a:r>
              <a:rPr lang="zh-CN" altLang="en-US" sz="1846">
                <a:solidFill>
                  <a:srgbClr val="C00000"/>
                </a:solidFill>
                <a:ea typeface="黑体" panose="02010609060101010101" pitchFamily="49" charset="-122"/>
              </a:rPr>
              <a:t>任务</a:t>
            </a:r>
            <a:r>
              <a:rPr lang="zh-CN" altLang="en-US" sz="1846">
                <a:solidFill>
                  <a:srgbClr val="002060"/>
                </a:solidFill>
                <a:ea typeface="黑体" panose="02010609060101010101" pitchFamily="49" charset="-122"/>
              </a:rPr>
              <a:t>。在</a:t>
            </a:r>
            <a:r>
              <a:rPr lang="en-US" altLang="zh-CN" sz="1846">
                <a:solidFill>
                  <a:srgbClr val="002060"/>
                </a:solidFill>
                <a:ea typeface="黑体" panose="02010609060101010101" pitchFamily="49" charset="-122"/>
              </a:rPr>
              <a:t>cgroups</a:t>
            </a:r>
            <a:r>
              <a:rPr lang="zh-CN" altLang="en-US" sz="1846">
                <a:solidFill>
                  <a:srgbClr val="002060"/>
                </a:solidFill>
                <a:ea typeface="黑体" panose="02010609060101010101" pitchFamily="49" charset="-122"/>
              </a:rPr>
              <a:t>中，任务就是系统的一个进程。</a:t>
            </a:r>
          </a:p>
          <a:p>
            <a:r>
              <a:rPr lang="en-US" altLang="zh-CN" sz="1846">
                <a:solidFill>
                  <a:srgbClr val="002060"/>
                </a:solidFill>
                <a:ea typeface="黑体" panose="02010609060101010101" pitchFamily="49" charset="-122"/>
              </a:rPr>
              <a:t>2.</a:t>
            </a:r>
            <a:r>
              <a:rPr lang="zh-CN" altLang="en-US" sz="1846">
                <a:solidFill>
                  <a:srgbClr val="C00000"/>
                </a:solidFill>
                <a:ea typeface="黑体" panose="02010609060101010101" pitchFamily="49" charset="-122"/>
              </a:rPr>
              <a:t>控制族群</a:t>
            </a:r>
            <a:r>
              <a:rPr lang="zh-CN" altLang="en-US" sz="1846">
                <a:solidFill>
                  <a:srgbClr val="002060"/>
                </a:solidFill>
                <a:ea typeface="黑体" panose="02010609060101010101" pitchFamily="49" charset="-122"/>
              </a:rPr>
              <a:t>。控制族群就是一组按照某种标准划分的进程。</a:t>
            </a:r>
            <a:r>
              <a:rPr lang="en-US" altLang="zh-CN" sz="1846">
                <a:solidFill>
                  <a:srgbClr val="002060"/>
                </a:solidFill>
                <a:ea typeface="黑体" panose="02010609060101010101" pitchFamily="49" charset="-122"/>
              </a:rPr>
              <a:t>Cgroups</a:t>
            </a:r>
            <a:r>
              <a:rPr lang="zh-CN" altLang="en-US" sz="1846">
                <a:solidFill>
                  <a:srgbClr val="002060"/>
                </a:solidFill>
                <a:ea typeface="黑体" panose="02010609060101010101" pitchFamily="49" charset="-122"/>
              </a:rPr>
              <a:t>中的资源控制都是以控制族群为单位实现。一个进程可以加入到某个控制族群，也从一个进程组迁移到另一个控制族群。一个进程组的进程可以使用</a:t>
            </a:r>
            <a:r>
              <a:rPr lang="en-US" altLang="zh-CN" sz="1846">
                <a:solidFill>
                  <a:srgbClr val="002060"/>
                </a:solidFill>
                <a:ea typeface="黑体" panose="02010609060101010101" pitchFamily="49" charset="-122"/>
              </a:rPr>
              <a:t>cgroups</a:t>
            </a:r>
            <a:r>
              <a:rPr lang="zh-CN" altLang="en-US" sz="1846">
                <a:solidFill>
                  <a:srgbClr val="002060"/>
                </a:solidFill>
                <a:ea typeface="黑体" panose="02010609060101010101" pitchFamily="49" charset="-122"/>
              </a:rPr>
              <a:t>以控制族群为单位分配的资源，同时受到</a:t>
            </a:r>
            <a:r>
              <a:rPr lang="en-US" altLang="zh-CN" sz="1846">
                <a:solidFill>
                  <a:srgbClr val="002060"/>
                </a:solidFill>
                <a:ea typeface="黑体" panose="02010609060101010101" pitchFamily="49" charset="-122"/>
              </a:rPr>
              <a:t>cgroups</a:t>
            </a:r>
            <a:r>
              <a:rPr lang="zh-CN" altLang="en-US" sz="1846">
                <a:solidFill>
                  <a:srgbClr val="002060"/>
                </a:solidFill>
                <a:ea typeface="黑体" panose="02010609060101010101" pitchFamily="49" charset="-122"/>
              </a:rPr>
              <a:t>以控制族群为单位设定的限制。</a:t>
            </a:r>
          </a:p>
          <a:p>
            <a:r>
              <a:rPr lang="en-US" altLang="zh-CN" sz="1846">
                <a:solidFill>
                  <a:srgbClr val="002060"/>
                </a:solidFill>
                <a:ea typeface="黑体" panose="02010609060101010101" pitchFamily="49" charset="-122"/>
              </a:rPr>
              <a:t>3.</a:t>
            </a:r>
            <a:r>
              <a:rPr lang="zh-CN" altLang="en-US" sz="1846">
                <a:solidFill>
                  <a:srgbClr val="C00000"/>
                </a:solidFill>
                <a:ea typeface="黑体" panose="02010609060101010101" pitchFamily="49" charset="-122"/>
              </a:rPr>
              <a:t>层级</a:t>
            </a:r>
            <a:r>
              <a:rPr lang="zh-CN" altLang="en-US" sz="1846">
                <a:solidFill>
                  <a:srgbClr val="002060"/>
                </a:solidFill>
                <a:ea typeface="黑体" panose="02010609060101010101" pitchFamily="49" charset="-122"/>
              </a:rPr>
              <a:t>。控制族群可以组织成</a:t>
            </a:r>
            <a:r>
              <a:rPr lang="en-US" altLang="zh-CN" sz="1846">
                <a:solidFill>
                  <a:srgbClr val="002060"/>
                </a:solidFill>
                <a:ea typeface="黑体" panose="02010609060101010101" pitchFamily="49" charset="-122"/>
              </a:rPr>
              <a:t>hierarchical</a:t>
            </a:r>
            <a:r>
              <a:rPr lang="zh-CN" altLang="en-US" sz="1846">
                <a:solidFill>
                  <a:srgbClr val="002060"/>
                </a:solidFill>
                <a:ea typeface="黑体" panose="02010609060101010101" pitchFamily="49" charset="-122"/>
              </a:rPr>
              <a:t>的形式，既一颗控制族群树。控制族群树上的子节点控制族群是父节点控制族群的孩子，继承父控制族群的特定的属性。</a:t>
            </a:r>
          </a:p>
          <a:p>
            <a:r>
              <a:rPr lang="en-US" altLang="zh-CN" sz="1846">
                <a:solidFill>
                  <a:srgbClr val="002060"/>
                </a:solidFill>
                <a:ea typeface="黑体" panose="02010609060101010101" pitchFamily="49" charset="-122"/>
              </a:rPr>
              <a:t>4.</a:t>
            </a:r>
            <a:r>
              <a:rPr lang="zh-CN" altLang="en-US" sz="1846">
                <a:solidFill>
                  <a:srgbClr val="C00000"/>
                </a:solidFill>
                <a:ea typeface="黑体" panose="02010609060101010101" pitchFamily="49" charset="-122"/>
              </a:rPr>
              <a:t>子系统</a:t>
            </a:r>
            <a:r>
              <a:rPr lang="zh-CN" altLang="en-US" sz="1846">
                <a:solidFill>
                  <a:srgbClr val="002060"/>
                </a:solidFill>
                <a:ea typeface="黑体" panose="02010609060101010101" pitchFamily="49" charset="-122"/>
              </a:rPr>
              <a:t>。一个子系统就是一个资源控制器，比如</a:t>
            </a:r>
            <a:r>
              <a:rPr lang="en-US" altLang="zh-CN" sz="1846">
                <a:solidFill>
                  <a:srgbClr val="002060"/>
                </a:solidFill>
                <a:ea typeface="黑体" panose="02010609060101010101" pitchFamily="49" charset="-122"/>
              </a:rPr>
              <a:t>cpu</a:t>
            </a:r>
            <a:r>
              <a:rPr lang="zh-CN" altLang="en-US" sz="1846">
                <a:solidFill>
                  <a:srgbClr val="002060"/>
                </a:solidFill>
                <a:ea typeface="黑体" panose="02010609060101010101" pitchFamily="49" charset="-122"/>
              </a:rPr>
              <a:t>子系统就是控制</a:t>
            </a:r>
            <a:r>
              <a:rPr lang="en-US" altLang="zh-CN" sz="1846">
                <a:solidFill>
                  <a:srgbClr val="002060"/>
                </a:solidFill>
                <a:ea typeface="黑体" panose="02010609060101010101" pitchFamily="49" charset="-122"/>
              </a:rPr>
              <a:t>cpu</a:t>
            </a:r>
            <a:r>
              <a:rPr lang="zh-CN" altLang="en-US" sz="1846">
                <a:solidFill>
                  <a:srgbClr val="002060"/>
                </a:solidFill>
                <a:ea typeface="黑体" panose="02010609060101010101" pitchFamily="49" charset="-122"/>
              </a:rPr>
              <a:t>时间分配的一个控制器。子系统必须附加（</a:t>
            </a:r>
            <a:r>
              <a:rPr lang="en-US" altLang="zh-CN" sz="1846">
                <a:solidFill>
                  <a:srgbClr val="002060"/>
                </a:solidFill>
                <a:ea typeface="黑体" panose="02010609060101010101" pitchFamily="49" charset="-122"/>
              </a:rPr>
              <a:t>attach</a:t>
            </a:r>
            <a:r>
              <a:rPr lang="zh-CN" altLang="en-US" sz="1846">
                <a:solidFill>
                  <a:srgbClr val="002060"/>
                </a:solidFill>
                <a:ea typeface="黑体" panose="02010609060101010101" pitchFamily="49" charset="-122"/>
              </a:rPr>
              <a:t>）到一个层级上才能起作用，一个子系统附加到某个层级以后，这个层级上的所有控制族群都受到这个子系统的控制。</a:t>
            </a:r>
          </a:p>
        </p:txBody>
      </p:sp>
    </p:spTree>
    <p:extLst>
      <p:ext uri="{BB962C8B-B14F-4D97-AF65-F5344CB8AC3E}">
        <p14:creationId xmlns:p14="http://schemas.microsoft.com/office/powerpoint/2010/main" val="131442754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6B8D3-ACBD-C143-B285-0B95B12800F5}"/>
              </a:ext>
            </a:extLst>
          </p:cNvPr>
          <p:cNvSpPr>
            <a:spLocks noGrp="1"/>
          </p:cNvSpPr>
          <p:nvPr>
            <p:ph type="title"/>
          </p:nvPr>
        </p:nvSpPr>
        <p:spPr/>
        <p:txBody>
          <a:bodyPr/>
          <a:lstStyle/>
          <a:p>
            <a:pPr>
              <a:defRPr/>
            </a:pPr>
            <a:r>
              <a:rPr lang="en-US" altLang="zh-CN" dirty="0"/>
              <a:t>3</a:t>
            </a:r>
            <a:r>
              <a:rPr lang="zh-CN" altLang="en-US" dirty="0"/>
              <a:t>、</a:t>
            </a:r>
            <a:r>
              <a:rPr lang="en-US" altLang="zh-CN" dirty="0" err="1"/>
              <a:t>cgroup</a:t>
            </a:r>
            <a:r>
              <a:rPr lang="zh-CN" altLang="en-US" dirty="0"/>
              <a:t>机制和</a:t>
            </a:r>
            <a:r>
              <a:rPr lang="en-US" altLang="zh-CN" dirty="0"/>
              <a:t>LXC</a:t>
            </a:r>
            <a:endParaRPr lang="zh-CN" altLang="en-US" dirty="0"/>
          </a:p>
        </p:txBody>
      </p:sp>
      <p:sp>
        <p:nvSpPr>
          <p:cNvPr id="37891" name="内容占位符 2">
            <a:extLst>
              <a:ext uri="{FF2B5EF4-FFF2-40B4-BE49-F238E27FC236}">
                <a16:creationId xmlns:a16="http://schemas.microsoft.com/office/drawing/2014/main" id="{4FB7751A-DCE2-B84C-8024-365515A051FA}"/>
              </a:ext>
            </a:extLst>
          </p:cNvPr>
          <p:cNvSpPr>
            <a:spLocks noGrp="1"/>
          </p:cNvSpPr>
          <p:nvPr>
            <p:ph idx="1"/>
          </p:nvPr>
        </p:nvSpPr>
        <p:spPr/>
        <p:txBody>
          <a:bodyPr/>
          <a:lstStyle/>
          <a:p>
            <a:r>
              <a:rPr lang="en-US" altLang="zh-CN">
                <a:solidFill>
                  <a:srgbClr val="C00000"/>
                </a:solidFill>
                <a:ea typeface="黑体" panose="02010609060101010101" pitchFamily="49" charset="-122"/>
              </a:rPr>
              <a:t>Cgroups</a:t>
            </a:r>
            <a:r>
              <a:rPr lang="zh-CN" altLang="en-US">
                <a:solidFill>
                  <a:srgbClr val="C00000"/>
                </a:solidFill>
                <a:ea typeface="黑体" panose="02010609060101010101" pitchFamily="49" charset="-122"/>
              </a:rPr>
              <a:t>概念间关系</a:t>
            </a:r>
            <a:endParaRPr lang="en-US" altLang="zh-CN">
              <a:solidFill>
                <a:srgbClr val="C00000"/>
              </a:solidFill>
              <a:ea typeface="黑体" panose="02010609060101010101" pitchFamily="49" charset="-122"/>
            </a:endParaRPr>
          </a:p>
          <a:p>
            <a:r>
              <a:rPr lang="en-US" altLang="zh-CN" sz="1846">
                <a:ea typeface="黑体" panose="02010609060101010101" pitchFamily="49" charset="-122"/>
              </a:rPr>
              <a:t>1.</a:t>
            </a:r>
            <a:r>
              <a:rPr lang="zh-CN" altLang="en-US" sz="1846">
                <a:ea typeface="黑体" panose="02010609060101010101" pitchFamily="49" charset="-122"/>
              </a:rPr>
              <a:t>每次在系统中创建新层级时，该系统中的所有任务都是那个层级的默认 </a:t>
            </a:r>
            <a:r>
              <a:rPr lang="en-US" altLang="zh-CN" sz="1846">
                <a:ea typeface="黑体" panose="02010609060101010101" pitchFamily="49" charset="-122"/>
              </a:rPr>
              <a:t>cgroup</a:t>
            </a:r>
            <a:r>
              <a:rPr lang="zh-CN" altLang="en-US" sz="1846">
                <a:ea typeface="黑体" panose="02010609060101010101" pitchFamily="49" charset="-122"/>
              </a:rPr>
              <a:t>（我们称之为 </a:t>
            </a:r>
            <a:r>
              <a:rPr lang="en-US" altLang="zh-CN" sz="1846">
                <a:ea typeface="黑体" panose="02010609060101010101" pitchFamily="49" charset="-122"/>
              </a:rPr>
              <a:t>root cgroup </a:t>
            </a:r>
            <a:r>
              <a:rPr lang="zh-CN" altLang="en-US" sz="1846">
                <a:ea typeface="黑体" panose="02010609060101010101" pitchFamily="49" charset="-122"/>
              </a:rPr>
              <a:t>，此</a:t>
            </a:r>
            <a:r>
              <a:rPr lang="en-US" altLang="zh-CN" sz="1846">
                <a:ea typeface="黑体" panose="02010609060101010101" pitchFamily="49" charset="-122"/>
              </a:rPr>
              <a:t>cgroup</a:t>
            </a:r>
            <a:r>
              <a:rPr lang="zh-CN" altLang="en-US" sz="1846">
                <a:ea typeface="黑体" panose="02010609060101010101" pitchFamily="49" charset="-122"/>
              </a:rPr>
              <a:t>在创建层级时自动创建，后面在该层级中创建的</a:t>
            </a:r>
            <a:r>
              <a:rPr lang="en-US" altLang="zh-CN" sz="1846">
                <a:ea typeface="黑体" panose="02010609060101010101" pitchFamily="49" charset="-122"/>
              </a:rPr>
              <a:t>cgroup</a:t>
            </a:r>
            <a:r>
              <a:rPr lang="zh-CN" altLang="en-US" sz="1846">
                <a:ea typeface="黑体" panose="02010609060101010101" pitchFamily="49" charset="-122"/>
              </a:rPr>
              <a:t>都是此</a:t>
            </a:r>
            <a:r>
              <a:rPr lang="en-US" altLang="zh-CN" sz="1846">
                <a:ea typeface="黑体" panose="02010609060101010101" pitchFamily="49" charset="-122"/>
              </a:rPr>
              <a:t>cgroup</a:t>
            </a:r>
            <a:r>
              <a:rPr lang="zh-CN" altLang="en-US" sz="1846">
                <a:ea typeface="黑体" panose="02010609060101010101" pitchFamily="49" charset="-122"/>
              </a:rPr>
              <a:t>的后代）的初始成员。</a:t>
            </a:r>
          </a:p>
          <a:p>
            <a:r>
              <a:rPr lang="en-US" altLang="zh-CN" sz="1846">
                <a:ea typeface="黑体" panose="02010609060101010101" pitchFamily="49" charset="-122"/>
              </a:rPr>
              <a:t>2.</a:t>
            </a:r>
            <a:r>
              <a:rPr lang="zh-CN" altLang="en-US" sz="1846">
                <a:ea typeface="黑体" panose="02010609060101010101" pitchFamily="49" charset="-122"/>
              </a:rPr>
              <a:t>一个子系统最多只能附加到一个层级。</a:t>
            </a:r>
          </a:p>
          <a:p>
            <a:r>
              <a:rPr lang="en-US" altLang="zh-CN" sz="1846">
                <a:ea typeface="黑体" panose="02010609060101010101" pitchFamily="49" charset="-122"/>
              </a:rPr>
              <a:t>3.</a:t>
            </a:r>
            <a:r>
              <a:rPr lang="zh-CN" altLang="en-US" sz="1846">
                <a:ea typeface="黑体" panose="02010609060101010101" pitchFamily="49" charset="-122"/>
              </a:rPr>
              <a:t>一个层级可以附加多个子系统</a:t>
            </a:r>
          </a:p>
          <a:p>
            <a:r>
              <a:rPr lang="en-US" altLang="zh-CN" sz="1846">
                <a:ea typeface="黑体" panose="02010609060101010101" pitchFamily="49" charset="-122"/>
              </a:rPr>
              <a:t>4.</a:t>
            </a:r>
            <a:r>
              <a:rPr lang="zh-CN" altLang="en-US" sz="1846">
                <a:ea typeface="黑体" panose="02010609060101010101" pitchFamily="49" charset="-122"/>
              </a:rPr>
              <a:t>一个任务可以是多个</a:t>
            </a:r>
            <a:r>
              <a:rPr lang="en-US" altLang="zh-CN" sz="1846">
                <a:ea typeface="黑体" panose="02010609060101010101" pitchFamily="49" charset="-122"/>
              </a:rPr>
              <a:t>cgroup</a:t>
            </a:r>
            <a:r>
              <a:rPr lang="zh-CN" altLang="en-US" sz="1846">
                <a:ea typeface="黑体" panose="02010609060101010101" pitchFamily="49" charset="-122"/>
              </a:rPr>
              <a:t>的成员，但是这些</a:t>
            </a:r>
            <a:r>
              <a:rPr lang="en-US" altLang="zh-CN" sz="1846">
                <a:ea typeface="黑体" panose="02010609060101010101" pitchFamily="49" charset="-122"/>
              </a:rPr>
              <a:t>cgroup</a:t>
            </a:r>
            <a:r>
              <a:rPr lang="zh-CN" altLang="en-US" sz="1846">
                <a:ea typeface="黑体" panose="02010609060101010101" pitchFamily="49" charset="-122"/>
              </a:rPr>
              <a:t>必须在不同的层级。</a:t>
            </a:r>
          </a:p>
          <a:p>
            <a:r>
              <a:rPr lang="en-US" altLang="zh-CN" sz="1846">
                <a:ea typeface="黑体" panose="02010609060101010101" pitchFamily="49" charset="-122"/>
              </a:rPr>
              <a:t>5.</a:t>
            </a:r>
            <a:r>
              <a:rPr lang="zh-CN" altLang="en-US" sz="1846">
                <a:ea typeface="黑体" panose="02010609060101010101" pitchFamily="49" charset="-122"/>
              </a:rPr>
              <a:t>系统中的进程（任务）创建子进程（任务）时，该子任务自动成为其父进程所在 </a:t>
            </a:r>
            <a:r>
              <a:rPr lang="en-US" altLang="zh-CN" sz="1846">
                <a:ea typeface="黑体" panose="02010609060101010101" pitchFamily="49" charset="-122"/>
              </a:rPr>
              <a:t>cgroup </a:t>
            </a:r>
            <a:r>
              <a:rPr lang="zh-CN" altLang="en-US" sz="1846">
                <a:ea typeface="黑体" panose="02010609060101010101" pitchFamily="49" charset="-122"/>
              </a:rPr>
              <a:t>的成员。然后可根据需要将该子任务移动到不同的 </a:t>
            </a:r>
            <a:r>
              <a:rPr lang="en-US" altLang="zh-CN" sz="1846">
                <a:ea typeface="黑体" panose="02010609060101010101" pitchFamily="49" charset="-122"/>
              </a:rPr>
              <a:t>cgroup </a:t>
            </a:r>
            <a:r>
              <a:rPr lang="zh-CN" altLang="en-US" sz="1846">
                <a:ea typeface="黑体" panose="02010609060101010101" pitchFamily="49" charset="-122"/>
              </a:rPr>
              <a:t>中，但开始时它总是继承其父任务的</a:t>
            </a:r>
            <a:r>
              <a:rPr lang="en-US" altLang="zh-CN" sz="1846">
                <a:ea typeface="黑体" panose="02010609060101010101" pitchFamily="49" charset="-122"/>
              </a:rPr>
              <a:t>cgroup</a:t>
            </a:r>
            <a:r>
              <a:rPr lang="zh-CN" altLang="en-US" sz="1846">
                <a:ea typeface="黑体" panose="02010609060101010101" pitchFamily="49" charset="-122"/>
              </a:rPr>
              <a:t>。</a:t>
            </a:r>
          </a:p>
        </p:txBody>
      </p:sp>
    </p:spTree>
    <p:extLst>
      <p:ext uri="{BB962C8B-B14F-4D97-AF65-F5344CB8AC3E}">
        <p14:creationId xmlns:p14="http://schemas.microsoft.com/office/powerpoint/2010/main" val="113601393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solidFill>
                  <a:srgbClr val="C00000"/>
                </a:solidFill>
              </a:rPr>
              <a:t>1.	</a:t>
            </a:r>
            <a:r>
              <a:rPr lang="zh-CN" altLang="en-US" dirty="0">
                <a:solidFill>
                  <a:srgbClr val="C00000"/>
                </a:solidFill>
              </a:rPr>
              <a:t>进程的命名空间</a:t>
            </a:r>
            <a:endParaRPr lang="en-US" altLang="zh-CN" dirty="0">
              <a:solidFill>
                <a:srgbClr val="C00000"/>
              </a:solidFill>
            </a:endParaRPr>
          </a:p>
          <a:p>
            <a:pPr>
              <a:lnSpc>
                <a:spcPct val="150000"/>
              </a:lnSpc>
            </a:pPr>
            <a:r>
              <a:rPr lang="en-US" altLang="zh-CN" dirty="0"/>
              <a:t>2.</a:t>
            </a:r>
            <a:r>
              <a:rPr lang="zh-CN" altLang="en-US" dirty="0"/>
              <a:t>   </a:t>
            </a:r>
            <a:r>
              <a:rPr lang="en-US" altLang="zh-CN" dirty="0"/>
              <a:t>Proc</a:t>
            </a:r>
            <a:r>
              <a:rPr lang="zh-CN" altLang="en-US" dirty="0"/>
              <a:t>文件系统</a:t>
            </a:r>
            <a:endParaRPr lang="en-US" altLang="zh-CN" dirty="0"/>
          </a:p>
          <a:p>
            <a:pPr>
              <a:lnSpc>
                <a:spcPct val="150000"/>
              </a:lnSpc>
            </a:pPr>
            <a:r>
              <a:rPr lang="en-US" altLang="zh-CN" dirty="0"/>
              <a:t>3.</a:t>
            </a:r>
            <a:r>
              <a:rPr lang="zh-CN" altLang="en-US" dirty="0"/>
              <a:t>   </a:t>
            </a:r>
            <a:r>
              <a:rPr lang="en-US" altLang="zh-CN" dirty="0" err="1"/>
              <a:t>Cgroup</a:t>
            </a:r>
            <a:r>
              <a:rPr lang="zh-CN" altLang="en-US" dirty="0"/>
              <a:t>机制和</a:t>
            </a:r>
            <a:r>
              <a:rPr lang="en-US" altLang="zh-CN" dirty="0"/>
              <a:t>LXC</a:t>
            </a:r>
          </a:p>
        </p:txBody>
      </p:sp>
    </p:spTree>
    <p:extLst>
      <p:ext uri="{BB962C8B-B14F-4D97-AF65-F5344CB8AC3E}">
        <p14:creationId xmlns:p14="http://schemas.microsoft.com/office/powerpoint/2010/main" val="108890820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E41CF-B4A6-5746-999E-E88C1611CA0A}"/>
              </a:ext>
            </a:extLst>
          </p:cNvPr>
          <p:cNvSpPr>
            <a:spLocks noGrp="1"/>
          </p:cNvSpPr>
          <p:nvPr>
            <p:ph type="title"/>
          </p:nvPr>
        </p:nvSpPr>
        <p:spPr/>
        <p:txBody>
          <a:bodyPr/>
          <a:lstStyle/>
          <a:p>
            <a:pPr>
              <a:defRPr/>
            </a:pPr>
            <a:r>
              <a:rPr lang="en-US" altLang="zh-CN" dirty="0"/>
              <a:t>3</a:t>
            </a:r>
            <a:r>
              <a:rPr lang="zh-CN" altLang="en-US" dirty="0"/>
              <a:t>、</a:t>
            </a:r>
            <a:r>
              <a:rPr lang="en-US" altLang="zh-CN" dirty="0" err="1"/>
              <a:t>cgroup</a:t>
            </a:r>
            <a:r>
              <a:rPr lang="zh-CN" altLang="en-US" dirty="0"/>
              <a:t>机制和</a:t>
            </a:r>
            <a:r>
              <a:rPr lang="en-US" altLang="zh-CN" dirty="0"/>
              <a:t>LXC</a:t>
            </a:r>
            <a:endParaRPr lang="zh-CN" altLang="en-US" dirty="0"/>
          </a:p>
        </p:txBody>
      </p:sp>
      <p:sp>
        <p:nvSpPr>
          <p:cNvPr id="38915" name="内容占位符 2">
            <a:extLst>
              <a:ext uri="{FF2B5EF4-FFF2-40B4-BE49-F238E27FC236}">
                <a16:creationId xmlns:a16="http://schemas.microsoft.com/office/drawing/2014/main" id="{DCE82B4E-DE2E-2040-A267-7F4D6717C3BC}"/>
              </a:ext>
            </a:extLst>
          </p:cNvPr>
          <p:cNvSpPr>
            <a:spLocks noGrp="1"/>
          </p:cNvSpPr>
          <p:nvPr>
            <p:ph idx="1"/>
          </p:nvPr>
        </p:nvSpPr>
        <p:spPr/>
        <p:txBody>
          <a:bodyPr/>
          <a:lstStyle/>
          <a:p>
            <a:r>
              <a:rPr lang="zh-CN" altLang="en-US" sz="2215">
                <a:solidFill>
                  <a:srgbClr val="C00000"/>
                </a:solidFill>
                <a:ea typeface="黑体" panose="02010609060101010101" pitchFamily="49" charset="-122"/>
              </a:rPr>
              <a:t>结构</a:t>
            </a:r>
            <a:r>
              <a:rPr lang="zh-CN" altLang="en-US" sz="2215">
                <a:ea typeface="黑体" panose="02010609060101010101" pitchFamily="49" charset="-122"/>
              </a:rPr>
              <a:t>：系统内的所有进程形成一个根进程组，根据系统对资源的需求，这个根进程组将被进一步细分为子进程组，子进程组内的进程是根进程组内进程的子集。经过细分，形成具有层次的进程组树。</a:t>
            </a:r>
          </a:p>
          <a:p>
            <a:endParaRPr lang="en-US" altLang="zh-CN">
              <a:ea typeface="黑体" panose="02010609060101010101" pitchFamily="49" charset="-122"/>
            </a:endParaRPr>
          </a:p>
          <a:p>
            <a:endParaRPr lang="zh-CN" altLang="en-US">
              <a:ea typeface="黑体" panose="02010609060101010101" pitchFamily="49" charset="-122"/>
            </a:endParaRPr>
          </a:p>
        </p:txBody>
      </p:sp>
      <p:pic>
        <p:nvPicPr>
          <p:cNvPr id="38916" name="Picture 2">
            <a:extLst>
              <a:ext uri="{FF2B5EF4-FFF2-40B4-BE49-F238E27FC236}">
                <a16:creationId xmlns:a16="http://schemas.microsoft.com/office/drawing/2014/main" id="{B072AF7C-7859-F749-93A6-00CC1DEAF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671" y="3096360"/>
            <a:ext cx="3855427" cy="290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68524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674ED-2DEA-6F4E-8B14-1CBDEBE21015}"/>
              </a:ext>
            </a:extLst>
          </p:cNvPr>
          <p:cNvSpPr>
            <a:spLocks noGrp="1"/>
          </p:cNvSpPr>
          <p:nvPr>
            <p:ph type="title"/>
          </p:nvPr>
        </p:nvSpPr>
        <p:spPr/>
        <p:txBody>
          <a:bodyPr/>
          <a:lstStyle/>
          <a:p>
            <a:pPr>
              <a:defRPr/>
            </a:pPr>
            <a:r>
              <a:rPr lang="en-US" altLang="zh-CN" dirty="0"/>
              <a:t>3</a:t>
            </a:r>
            <a:r>
              <a:rPr lang="zh-CN" altLang="en-US" dirty="0"/>
              <a:t>、</a:t>
            </a:r>
            <a:r>
              <a:rPr lang="en-US" altLang="zh-CN" dirty="0" err="1"/>
              <a:t>cgroup</a:t>
            </a:r>
            <a:r>
              <a:rPr lang="zh-CN" altLang="en-US" dirty="0"/>
              <a:t>机制和</a:t>
            </a:r>
            <a:r>
              <a:rPr lang="en-US" altLang="zh-CN" dirty="0"/>
              <a:t>LXC</a:t>
            </a:r>
            <a:endParaRPr lang="zh-CN" altLang="en-US" dirty="0"/>
          </a:p>
        </p:txBody>
      </p:sp>
      <p:sp>
        <p:nvSpPr>
          <p:cNvPr id="39939" name="内容占位符 2">
            <a:extLst>
              <a:ext uri="{FF2B5EF4-FFF2-40B4-BE49-F238E27FC236}">
                <a16:creationId xmlns:a16="http://schemas.microsoft.com/office/drawing/2014/main" id="{40B04827-5C53-2F4C-B874-BA7198E132BE}"/>
              </a:ext>
            </a:extLst>
          </p:cNvPr>
          <p:cNvSpPr>
            <a:spLocks noGrp="1"/>
          </p:cNvSpPr>
          <p:nvPr>
            <p:ph idx="1"/>
          </p:nvPr>
        </p:nvSpPr>
        <p:spPr/>
        <p:txBody>
          <a:bodyPr/>
          <a:lstStyle/>
          <a:p>
            <a:r>
              <a:rPr lang="en-US" altLang="zh-CN" sz="1846">
                <a:ea typeface="黑体" panose="02010609060101010101" pitchFamily="49" charset="-122"/>
              </a:rPr>
              <a:t>cgroup</a:t>
            </a:r>
            <a:r>
              <a:rPr lang="zh-CN" altLang="en-US" sz="1846">
                <a:ea typeface="黑体" panose="02010609060101010101" pitchFamily="49" charset="-122"/>
              </a:rPr>
              <a:t>是一种对进程资源管理和控制的统一框架，它提供的是一种机制，而具体的策略是通过</a:t>
            </a:r>
            <a:r>
              <a:rPr lang="zh-CN" altLang="en-US" sz="1846">
                <a:solidFill>
                  <a:srgbClr val="C00000"/>
                </a:solidFill>
                <a:ea typeface="黑体" panose="02010609060101010101" pitchFamily="49" charset="-122"/>
              </a:rPr>
              <a:t>子系统</a:t>
            </a:r>
            <a:r>
              <a:rPr lang="zh-CN" altLang="en-US" sz="1846">
                <a:ea typeface="黑体" panose="02010609060101010101" pitchFamily="49" charset="-122"/>
              </a:rPr>
              <a:t>来完成的。每个子系统都代表一种类型的资源，如</a:t>
            </a:r>
            <a:r>
              <a:rPr lang="en-US" altLang="zh-CN" sz="1846">
                <a:ea typeface="黑体" panose="02010609060101010101" pitchFamily="49" charset="-122"/>
              </a:rPr>
              <a:t>CPU</a:t>
            </a:r>
            <a:r>
              <a:rPr lang="zh-CN" altLang="en-US" sz="1846">
                <a:ea typeface="黑体" panose="02010609060101010101" pitchFamily="49" charset="-122"/>
              </a:rPr>
              <a:t>子系统，</a:t>
            </a:r>
            <a:r>
              <a:rPr lang="en-US" altLang="zh-CN" sz="1846">
                <a:ea typeface="黑体" panose="02010609060101010101" pitchFamily="49" charset="-122"/>
              </a:rPr>
              <a:t>memory</a:t>
            </a:r>
            <a:r>
              <a:rPr lang="zh-CN" altLang="en-US" sz="1846">
                <a:ea typeface="黑体" panose="02010609060101010101" pitchFamily="49" charset="-122"/>
              </a:rPr>
              <a:t>子系统。</a:t>
            </a:r>
            <a:endParaRPr lang="en-US" altLang="zh-CN" sz="1846">
              <a:ea typeface="黑体" panose="02010609060101010101" pitchFamily="49" charset="-122"/>
            </a:endParaRPr>
          </a:p>
          <a:p>
            <a:endParaRPr lang="en-US" altLang="zh-CN" sz="1846">
              <a:ea typeface="黑体" panose="02010609060101010101" pitchFamily="49" charset="-122"/>
            </a:endParaRPr>
          </a:p>
          <a:p>
            <a:endParaRPr lang="en-US" altLang="zh-CN" sz="1846">
              <a:ea typeface="黑体" panose="02010609060101010101" pitchFamily="49" charset="-122"/>
            </a:endParaRPr>
          </a:p>
          <a:p>
            <a:endParaRPr lang="en-US" altLang="zh-CN" sz="1846">
              <a:ea typeface="黑体" panose="02010609060101010101" pitchFamily="49" charset="-122"/>
            </a:endParaRPr>
          </a:p>
          <a:p>
            <a:endParaRPr lang="en-US" altLang="zh-CN" sz="1846">
              <a:ea typeface="黑体" panose="02010609060101010101" pitchFamily="49" charset="-122"/>
            </a:endParaRPr>
          </a:p>
          <a:p>
            <a:endParaRPr lang="en-US" altLang="zh-CN" sz="1846">
              <a:ea typeface="黑体" panose="02010609060101010101" pitchFamily="49" charset="-122"/>
            </a:endParaRPr>
          </a:p>
          <a:p>
            <a:endParaRPr lang="en-US" altLang="zh-CN" sz="1846">
              <a:ea typeface="黑体" panose="02010609060101010101" pitchFamily="49" charset="-122"/>
            </a:endParaRPr>
          </a:p>
          <a:p>
            <a:r>
              <a:rPr lang="zh-CN" altLang="en-US" sz="1846">
                <a:ea typeface="黑体" panose="02010609060101010101" pitchFamily="49" charset="-122"/>
              </a:rPr>
              <a:t>由图可以看出，</a:t>
            </a:r>
            <a:r>
              <a:rPr lang="en-US" altLang="zh-CN" sz="1846">
                <a:ea typeface="黑体" panose="02010609060101010101" pitchFamily="49" charset="-122"/>
              </a:rPr>
              <a:t>cgroup</a:t>
            </a:r>
            <a:r>
              <a:rPr lang="zh-CN" altLang="en-US" sz="1846">
                <a:ea typeface="黑体" panose="02010609060101010101" pitchFamily="49" charset="-122"/>
              </a:rPr>
              <a:t>在用户态提供统一的用户接口，而每个子系统对资源的控制功能则通过其钩子函数实现。这样使得</a:t>
            </a:r>
            <a:r>
              <a:rPr lang="en-US" altLang="zh-CN" sz="1846">
                <a:ea typeface="黑体" panose="02010609060101010101" pitchFamily="49" charset="-122"/>
              </a:rPr>
              <a:t>cgroup</a:t>
            </a:r>
            <a:r>
              <a:rPr lang="zh-CN" altLang="en-US" sz="1846">
                <a:ea typeface="黑体" panose="02010609060101010101" pitchFamily="49" charset="-122"/>
              </a:rPr>
              <a:t>在上层是一个统一的框架，而下层则可以实现多种资源的控制。</a:t>
            </a:r>
            <a:endParaRPr lang="en-US" altLang="zh-CN" sz="1846">
              <a:ea typeface="黑体" panose="02010609060101010101" pitchFamily="49" charset="-122"/>
            </a:endParaRPr>
          </a:p>
          <a:p>
            <a:r>
              <a:rPr lang="en-US" altLang="zh-CN" sz="1846">
                <a:ea typeface="黑体" panose="02010609060101010101" pitchFamily="49" charset="-122"/>
              </a:rPr>
              <a:t>cgroup</a:t>
            </a:r>
            <a:r>
              <a:rPr lang="zh-CN" altLang="en-US" sz="1846">
                <a:ea typeface="黑体" panose="02010609060101010101" pitchFamily="49" charset="-122"/>
              </a:rPr>
              <a:t>在</a:t>
            </a:r>
            <a:r>
              <a:rPr lang="en-US" altLang="zh-CN" sz="1846">
                <a:ea typeface="黑体" panose="02010609060101010101" pitchFamily="49" charset="-122"/>
              </a:rPr>
              <a:t>Linux</a:t>
            </a:r>
            <a:r>
              <a:rPr lang="zh-CN" altLang="en-US" sz="1846">
                <a:ea typeface="黑体" panose="02010609060101010101" pitchFamily="49" charset="-122"/>
              </a:rPr>
              <a:t>内核中是以文件系统的形式存在的，不过</a:t>
            </a:r>
            <a:r>
              <a:rPr lang="en-US" altLang="zh-CN" sz="1846">
                <a:ea typeface="黑体" panose="02010609060101010101" pitchFamily="49" charset="-122"/>
              </a:rPr>
              <a:t>cgroup</a:t>
            </a:r>
            <a:r>
              <a:rPr lang="zh-CN" altLang="en-US" sz="1846">
                <a:ea typeface="黑体" panose="02010609060101010101" pitchFamily="49" charset="-122"/>
              </a:rPr>
              <a:t>对应的这种文件系统与</a:t>
            </a:r>
            <a:r>
              <a:rPr lang="en-US" altLang="zh-CN" sz="1846">
                <a:ea typeface="黑体" panose="02010609060101010101" pitchFamily="49" charset="-122"/>
              </a:rPr>
              <a:t>proc</a:t>
            </a:r>
            <a:r>
              <a:rPr lang="zh-CN" altLang="en-US" sz="1846">
                <a:ea typeface="黑体" panose="02010609060101010101" pitchFamily="49" charset="-122"/>
              </a:rPr>
              <a:t>文件系统类似，都是只存在于内存中的“虚拟”文件系统。</a:t>
            </a:r>
          </a:p>
        </p:txBody>
      </p:sp>
      <p:pic>
        <p:nvPicPr>
          <p:cNvPr id="39940" name="Picture 3" descr="C:\Users\f\Pictures\cgroup_struct.jpeg">
            <a:extLst>
              <a:ext uri="{FF2B5EF4-FFF2-40B4-BE49-F238E27FC236}">
                <a16:creationId xmlns:a16="http://schemas.microsoft.com/office/drawing/2014/main" id="{B579FB50-37E7-724F-92DD-0EECA5B96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2631831"/>
            <a:ext cx="4800600" cy="181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31885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9708C-ADEF-894D-B6D1-249F1F83D394}"/>
              </a:ext>
            </a:extLst>
          </p:cNvPr>
          <p:cNvSpPr>
            <a:spLocks noGrp="1"/>
          </p:cNvSpPr>
          <p:nvPr>
            <p:ph type="title"/>
          </p:nvPr>
        </p:nvSpPr>
        <p:spPr/>
        <p:txBody>
          <a:bodyPr/>
          <a:lstStyle/>
          <a:p>
            <a:pPr>
              <a:defRPr/>
            </a:pPr>
            <a:r>
              <a:rPr lang="en-US" altLang="zh-CN" dirty="0"/>
              <a:t>3</a:t>
            </a:r>
            <a:r>
              <a:rPr lang="zh-CN" altLang="en-US" dirty="0"/>
              <a:t>、</a:t>
            </a:r>
            <a:r>
              <a:rPr lang="en-US" altLang="zh-CN" dirty="0" err="1"/>
              <a:t>cgroup</a:t>
            </a:r>
            <a:r>
              <a:rPr lang="zh-CN" altLang="en-US" dirty="0"/>
              <a:t>机制和</a:t>
            </a:r>
            <a:r>
              <a:rPr lang="en-US" altLang="zh-CN" dirty="0"/>
              <a:t>LXC</a:t>
            </a:r>
            <a:endParaRPr lang="zh-CN" altLang="en-US" dirty="0"/>
          </a:p>
        </p:txBody>
      </p:sp>
      <p:sp>
        <p:nvSpPr>
          <p:cNvPr id="40963" name="内容占位符 2">
            <a:extLst>
              <a:ext uri="{FF2B5EF4-FFF2-40B4-BE49-F238E27FC236}">
                <a16:creationId xmlns:a16="http://schemas.microsoft.com/office/drawing/2014/main" id="{581FA373-8DF4-FF42-8B40-C9B161CFC20C}"/>
              </a:ext>
            </a:extLst>
          </p:cNvPr>
          <p:cNvSpPr>
            <a:spLocks noGrp="1"/>
          </p:cNvSpPr>
          <p:nvPr>
            <p:ph idx="1"/>
          </p:nvPr>
        </p:nvSpPr>
        <p:spPr/>
        <p:txBody>
          <a:bodyPr/>
          <a:lstStyle/>
          <a:p>
            <a:r>
              <a:rPr lang="en-US" altLang="zh-CN">
                <a:solidFill>
                  <a:srgbClr val="C00000"/>
                </a:solidFill>
                <a:ea typeface="黑体" panose="02010609060101010101" pitchFamily="49" charset="-122"/>
              </a:rPr>
              <a:t>Cgroups</a:t>
            </a:r>
            <a:r>
              <a:rPr lang="zh-CN" altLang="en-US">
                <a:solidFill>
                  <a:srgbClr val="C00000"/>
                </a:solidFill>
                <a:ea typeface="黑体" panose="02010609060101010101" pitchFamily="49" charset="-122"/>
              </a:rPr>
              <a:t>子系统介绍</a:t>
            </a:r>
            <a:endParaRPr lang="en-US" altLang="zh-CN">
              <a:solidFill>
                <a:srgbClr val="C00000"/>
              </a:solidFill>
              <a:ea typeface="黑体" panose="02010609060101010101" pitchFamily="49" charset="-122"/>
            </a:endParaRPr>
          </a:p>
          <a:p>
            <a:r>
              <a:rPr lang="en-US" altLang="zh-CN" sz="1846">
                <a:solidFill>
                  <a:srgbClr val="002060"/>
                </a:solidFill>
                <a:ea typeface="黑体" panose="02010609060101010101" pitchFamily="49" charset="-122"/>
              </a:rPr>
              <a:t>blkio -- </a:t>
            </a:r>
            <a:r>
              <a:rPr lang="zh-CN" altLang="en-US" sz="1846">
                <a:solidFill>
                  <a:srgbClr val="002060"/>
                </a:solidFill>
                <a:ea typeface="黑体" panose="02010609060101010101" pitchFamily="49" charset="-122"/>
              </a:rPr>
              <a:t>这个子系统为块设备设定输入</a:t>
            </a:r>
            <a:r>
              <a:rPr lang="en-US" altLang="zh-CN" sz="1846">
                <a:solidFill>
                  <a:srgbClr val="002060"/>
                </a:solidFill>
                <a:ea typeface="黑体" panose="02010609060101010101" pitchFamily="49" charset="-122"/>
              </a:rPr>
              <a:t>/</a:t>
            </a:r>
            <a:r>
              <a:rPr lang="zh-CN" altLang="en-US" sz="1846">
                <a:solidFill>
                  <a:srgbClr val="002060"/>
                </a:solidFill>
                <a:ea typeface="黑体" panose="02010609060101010101" pitchFamily="49" charset="-122"/>
              </a:rPr>
              <a:t>输出限制，比如物理设备（磁盘，固态硬盘，</a:t>
            </a:r>
            <a:r>
              <a:rPr lang="en-US" altLang="zh-CN" sz="1846">
                <a:solidFill>
                  <a:srgbClr val="002060"/>
                </a:solidFill>
                <a:ea typeface="黑体" panose="02010609060101010101" pitchFamily="49" charset="-122"/>
              </a:rPr>
              <a:t>USB </a:t>
            </a:r>
            <a:r>
              <a:rPr lang="zh-CN" altLang="en-US" sz="1846">
                <a:solidFill>
                  <a:srgbClr val="002060"/>
                </a:solidFill>
                <a:ea typeface="黑体" panose="02010609060101010101" pitchFamily="49" charset="-122"/>
              </a:rPr>
              <a:t>等等）。</a:t>
            </a:r>
          </a:p>
          <a:p>
            <a:r>
              <a:rPr lang="en-US" altLang="zh-CN" sz="1846">
                <a:solidFill>
                  <a:srgbClr val="002060"/>
                </a:solidFill>
                <a:ea typeface="黑体" panose="02010609060101010101" pitchFamily="49" charset="-122"/>
              </a:rPr>
              <a:t>cpu -- </a:t>
            </a:r>
            <a:r>
              <a:rPr lang="zh-CN" altLang="en-US" sz="1846">
                <a:solidFill>
                  <a:srgbClr val="002060"/>
                </a:solidFill>
                <a:ea typeface="黑体" panose="02010609060101010101" pitchFamily="49" charset="-122"/>
              </a:rPr>
              <a:t>这个子系统使用调度程序提供对 </a:t>
            </a:r>
            <a:r>
              <a:rPr lang="en-US" altLang="zh-CN" sz="1846">
                <a:solidFill>
                  <a:srgbClr val="002060"/>
                </a:solidFill>
                <a:ea typeface="黑体" panose="02010609060101010101" pitchFamily="49" charset="-122"/>
              </a:rPr>
              <a:t>CPU </a:t>
            </a:r>
            <a:r>
              <a:rPr lang="zh-CN" altLang="en-US" sz="1846">
                <a:solidFill>
                  <a:srgbClr val="002060"/>
                </a:solidFill>
                <a:ea typeface="黑体" panose="02010609060101010101" pitchFamily="49" charset="-122"/>
              </a:rPr>
              <a:t>的 </a:t>
            </a:r>
            <a:r>
              <a:rPr lang="en-US" altLang="zh-CN" sz="1846">
                <a:solidFill>
                  <a:srgbClr val="002060"/>
                </a:solidFill>
                <a:ea typeface="黑体" panose="02010609060101010101" pitchFamily="49" charset="-122"/>
              </a:rPr>
              <a:t>cgroup </a:t>
            </a:r>
            <a:r>
              <a:rPr lang="zh-CN" altLang="en-US" sz="1846">
                <a:solidFill>
                  <a:srgbClr val="002060"/>
                </a:solidFill>
                <a:ea typeface="黑体" panose="02010609060101010101" pitchFamily="49" charset="-122"/>
              </a:rPr>
              <a:t>任务访问。</a:t>
            </a:r>
          </a:p>
          <a:p>
            <a:r>
              <a:rPr lang="en-US" altLang="zh-CN" sz="1846">
                <a:solidFill>
                  <a:srgbClr val="002060"/>
                </a:solidFill>
                <a:ea typeface="黑体" panose="02010609060101010101" pitchFamily="49" charset="-122"/>
              </a:rPr>
              <a:t>cpuacct -- </a:t>
            </a:r>
            <a:r>
              <a:rPr lang="zh-CN" altLang="en-US" sz="1846">
                <a:solidFill>
                  <a:srgbClr val="002060"/>
                </a:solidFill>
                <a:ea typeface="黑体" panose="02010609060101010101" pitchFamily="49" charset="-122"/>
              </a:rPr>
              <a:t>这个子系统自动生成 </a:t>
            </a:r>
            <a:r>
              <a:rPr lang="en-US" altLang="zh-CN" sz="1846">
                <a:solidFill>
                  <a:srgbClr val="002060"/>
                </a:solidFill>
                <a:ea typeface="黑体" panose="02010609060101010101" pitchFamily="49" charset="-122"/>
              </a:rPr>
              <a:t>cgroup </a:t>
            </a:r>
            <a:r>
              <a:rPr lang="zh-CN" altLang="en-US" sz="1846">
                <a:solidFill>
                  <a:srgbClr val="002060"/>
                </a:solidFill>
                <a:ea typeface="黑体" panose="02010609060101010101" pitchFamily="49" charset="-122"/>
              </a:rPr>
              <a:t>中任务所使用的 </a:t>
            </a:r>
            <a:r>
              <a:rPr lang="en-US" altLang="zh-CN" sz="1846">
                <a:solidFill>
                  <a:srgbClr val="002060"/>
                </a:solidFill>
                <a:ea typeface="黑体" panose="02010609060101010101" pitchFamily="49" charset="-122"/>
              </a:rPr>
              <a:t>CPU </a:t>
            </a:r>
            <a:r>
              <a:rPr lang="zh-CN" altLang="en-US" sz="1846">
                <a:solidFill>
                  <a:srgbClr val="002060"/>
                </a:solidFill>
                <a:ea typeface="黑体" panose="02010609060101010101" pitchFamily="49" charset="-122"/>
              </a:rPr>
              <a:t>报告</a:t>
            </a:r>
          </a:p>
          <a:p>
            <a:r>
              <a:rPr lang="en-US" altLang="zh-CN" sz="1846">
                <a:solidFill>
                  <a:srgbClr val="002060"/>
                </a:solidFill>
                <a:ea typeface="黑体" panose="02010609060101010101" pitchFamily="49" charset="-122"/>
              </a:rPr>
              <a:t>cpuset -- </a:t>
            </a:r>
            <a:r>
              <a:rPr lang="zh-CN" altLang="en-US" sz="1846">
                <a:solidFill>
                  <a:srgbClr val="002060"/>
                </a:solidFill>
                <a:ea typeface="黑体" panose="02010609060101010101" pitchFamily="49" charset="-122"/>
              </a:rPr>
              <a:t>这个子系统为 </a:t>
            </a:r>
            <a:r>
              <a:rPr lang="en-US" altLang="zh-CN" sz="1846">
                <a:solidFill>
                  <a:srgbClr val="002060"/>
                </a:solidFill>
                <a:ea typeface="黑体" panose="02010609060101010101" pitchFamily="49" charset="-122"/>
              </a:rPr>
              <a:t>cgroup </a:t>
            </a:r>
            <a:r>
              <a:rPr lang="zh-CN" altLang="en-US" sz="1846">
                <a:solidFill>
                  <a:srgbClr val="002060"/>
                </a:solidFill>
                <a:ea typeface="黑体" panose="02010609060101010101" pitchFamily="49" charset="-122"/>
              </a:rPr>
              <a:t>中的任务分配独立 </a:t>
            </a:r>
            <a:r>
              <a:rPr lang="en-US" altLang="zh-CN" sz="1846">
                <a:solidFill>
                  <a:srgbClr val="002060"/>
                </a:solidFill>
                <a:ea typeface="黑体" panose="02010609060101010101" pitchFamily="49" charset="-122"/>
              </a:rPr>
              <a:t>CPU</a:t>
            </a:r>
            <a:r>
              <a:rPr lang="zh-CN" altLang="en-US" sz="1846">
                <a:solidFill>
                  <a:srgbClr val="002060"/>
                </a:solidFill>
                <a:ea typeface="黑体" panose="02010609060101010101" pitchFamily="49" charset="-122"/>
              </a:rPr>
              <a:t>和内存节点</a:t>
            </a:r>
          </a:p>
          <a:p>
            <a:r>
              <a:rPr lang="en-US" altLang="zh-CN" sz="1846">
                <a:solidFill>
                  <a:srgbClr val="002060"/>
                </a:solidFill>
                <a:ea typeface="黑体" panose="02010609060101010101" pitchFamily="49" charset="-122"/>
              </a:rPr>
              <a:t>devices -- </a:t>
            </a:r>
            <a:r>
              <a:rPr lang="zh-CN" altLang="en-US" sz="1846">
                <a:solidFill>
                  <a:srgbClr val="002060"/>
                </a:solidFill>
                <a:ea typeface="黑体" panose="02010609060101010101" pitchFamily="49" charset="-122"/>
              </a:rPr>
              <a:t>这个子系统可允许或者拒绝 </a:t>
            </a:r>
            <a:r>
              <a:rPr lang="en-US" altLang="zh-CN" sz="1846">
                <a:solidFill>
                  <a:srgbClr val="002060"/>
                </a:solidFill>
                <a:ea typeface="黑体" panose="02010609060101010101" pitchFamily="49" charset="-122"/>
              </a:rPr>
              <a:t>cgroup </a:t>
            </a:r>
            <a:r>
              <a:rPr lang="zh-CN" altLang="en-US" sz="1846">
                <a:solidFill>
                  <a:srgbClr val="002060"/>
                </a:solidFill>
                <a:ea typeface="黑体" panose="02010609060101010101" pitchFamily="49" charset="-122"/>
              </a:rPr>
              <a:t>中的任务访问设备。</a:t>
            </a:r>
          </a:p>
          <a:p>
            <a:r>
              <a:rPr lang="en-US" altLang="zh-CN" sz="1846">
                <a:solidFill>
                  <a:srgbClr val="002060"/>
                </a:solidFill>
                <a:ea typeface="黑体" panose="02010609060101010101" pitchFamily="49" charset="-122"/>
              </a:rPr>
              <a:t>freezer -- </a:t>
            </a:r>
            <a:r>
              <a:rPr lang="zh-CN" altLang="en-US" sz="1846">
                <a:solidFill>
                  <a:srgbClr val="002060"/>
                </a:solidFill>
                <a:ea typeface="黑体" panose="02010609060101010101" pitchFamily="49" charset="-122"/>
              </a:rPr>
              <a:t>这个子系统挂起或者恢复 </a:t>
            </a:r>
            <a:r>
              <a:rPr lang="en-US" altLang="zh-CN" sz="1846">
                <a:solidFill>
                  <a:srgbClr val="002060"/>
                </a:solidFill>
                <a:ea typeface="黑体" panose="02010609060101010101" pitchFamily="49" charset="-122"/>
              </a:rPr>
              <a:t>cgroup </a:t>
            </a:r>
            <a:r>
              <a:rPr lang="zh-CN" altLang="en-US" sz="1846">
                <a:solidFill>
                  <a:srgbClr val="002060"/>
                </a:solidFill>
                <a:ea typeface="黑体" panose="02010609060101010101" pitchFamily="49" charset="-122"/>
              </a:rPr>
              <a:t>中的任务。</a:t>
            </a:r>
          </a:p>
          <a:p>
            <a:r>
              <a:rPr lang="en-US" altLang="zh-CN" sz="1846">
                <a:solidFill>
                  <a:srgbClr val="002060"/>
                </a:solidFill>
                <a:ea typeface="黑体" panose="02010609060101010101" pitchFamily="49" charset="-122"/>
              </a:rPr>
              <a:t>memory -- </a:t>
            </a:r>
            <a:r>
              <a:rPr lang="zh-CN" altLang="en-US" sz="1846">
                <a:solidFill>
                  <a:srgbClr val="002060"/>
                </a:solidFill>
                <a:ea typeface="黑体" panose="02010609060101010101" pitchFamily="49" charset="-122"/>
              </a:rPr>
              <a:t>这个子系统设定 </a:t>
            </a:r>
            <a:r>
              <a:rPr lang="en-US" altLang="zh-CN" sz="1846">
                <a:solidFill>
                  <a:srgbClr val="002060"/>
                </a:solidFill>
                <a:ea typeface="黑体" panose="02010609060101010101" pitchFamily="49" charset="-122"/>
              </a:rPr>
              <a:t>cgroup </a:t>
            </a:r>
            <a:r>
              <a:rPr lang="zh-CN" altLang="en-US" sz="1846">
                <a:solidFill>
                  <a:srgbClr val="002060"/>
                </a:solidFill>
                <a:ea typeface="黑体" panose="02010609060101010101" pitchFamily="49" charset="-122"/>
              </a:rPr>
              <a:t>中任务使用的内存限制，并自动生成由那些任务使用的内存资源报告。</a:t>
            </a:r>
          </a:p>
          <a:p>
            <a:r>
              <a:rPr lang="en-US" altLang="zh-CN" sz="1846">
                <a:solidFill>
                  <a:srgbClr val="002060"/>
                </a:solidFill>
                <a:ea typeface="黑体" panose="02010609060101010101" pitchFamily="49" charset="-122"/>
              </a:rPr>
              <a:t>net_cls -- </a:t>
            </a:r>
            <a:r>
              <a:rPr lang="zh-CN" altLang="en-US" sz="1846">
                <a:solidFill>
                  <a:srgbClr val="002060"/>
                </a:solidFill>
                <a:ea typeface="黑体" panose="02010609060101010101" pitchFamily="49" charset="-122"/>
              </a:rPr>
              <a:t>这个子系统使用等级识别符标记网络数据包，可允许 </a:t>
            </a:r>
            <a:r>
              <a:rPr lang="en-US" altLang="zh-CN" sz="1846">
                <a:solidFill>
                  <a:srgbClr val="002060"/>
                </a:solidFill>
                <a:ea typeface="黑体" panose="02010609060101010101" pitchFamily="49" charset="-122"/>
              </a:rPr>
              <a:t>Linux </a:t>
            </a:r>
            <a:r>
              <a:rPr lang="zh-CN" altLang="en-US" sz="1846">
                <a:solidFill>
                  <a:srgbClr val="002060"/>
                </a:solidFill>
                <a:ea typeface="黑体" panose="02010609060101010101" pitchFamily="49" charset="-122"/>
              </a:rPr>
              <a:t>流量控制程序识别从具体 </a:t>
            </a:r>
            <a:r>
              <a:rPr lang="en-US" altLang="zh-CN" sz="1846">
                <a:solidFill>
                  <a:srgbClr val="002060"/>
                </a:solidFill>
                <a:ea typeface="黑体" panose="02010609060101010101" pitchFamily="49" charset="-122"/>
              </a:rPr>
              <a:t>cgroup </a:t>
            </a:r>
            <a:r>
              <a:rPr lang="zh-CN" altLang="en-US" sz="1846">
                <a:solidFill>
                  <a:srgbClr val="002060"/>
                </a:solidFill>
                <a:ea typeface="黑体" panose="02010609060101010101" pitchFamily="49" charset="-122"/>
              </a:rPr>
              <a:t>中生成的数据包。</a:t>
            </a:r>
          </a:p>
          <a:p>
            <a:r>
              <a:rPr lang="en-US" altLang="zh-CN" sz="1846">
                <a:solidFill>
                  <a:srgbClr val="002060"/>
                </a:solidFill>
                <a:ea typeface="黑体" panose="02010609060101010101" pitchFamily="49" charset="-122"/>
              </a:rPr>
              <a:t>ns -- </a:t>
            </a:r>
            <a:r>
              <a:rPr lang="zh-CN" altLang="en-US" sz="1846">
                <a:solidFill>
                  <a:srgbClr val="002060"/>
                </a:solidFill>
                <a:ea typeface="黑体" panose="02010609060101010101" pitchFamily="49" charset="-122"/>
              </a:rPr>
              <a:t>名称空间子系统。</a:t>
            </a:r>
            <a:endParaRPr lang="en-US" altLang="zh-CN" sz="1846">
              <a:solidFill>
                <a:srgbClr val="002060"/>
              </a:solidFill>
              <a:ea typeface="黑体" panose="02010609060101010101" pitchFamily="49" charset="-122"/>
            </a:endParaRPr>
          </a:p>
          <a:p>
            <a:endParaRPr lang="zh-CN" altLang="en-US">
              <a:ea typeface="黑体" panose="02010609060101010101" pitchFamily="49" charset="-122"/>
            </a:endParaRPr>
          </a:p>
        </p:txBody>
      </p:sp>
    </p:spTree>
    <p:extLst>
      <p:ext uri="{BB962C8B-B14F-4D97-AF65-F5344CB8AC3E}">
        <p14:creationId xmlns:p14="http://schemas.microsoft.com/office/powerpoint/2010/main" val="176924639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C3C07-B46B-C94B-81CC-4BD5D123AC5A}"/>
              </a:ext>
            </a:extLst>
          </p:cNvPr>
          <p:cNvSpPr>
            <a:spLocks noGrp="1"/>
          </p:cNvSpPr>
          <p:nvPr>
            <p:ph type="title"/>
          </p:nvPr>
        </p:nvSpPr>
        <p:spPr/>
        <p:txBody>
          <a:bodyPr/>
          <a:lstStyle/>
          <a:p>
            <a:pPr>
              <a:defRPr/>
            </a:pPr>
            <a:r>
              <a:rPr lang="en-US" altLang="zh-CN" dirty="0"/>
              <a:t>3</a:t>
            </a:r>
            <a:r>
              <a:rPr lang="zh-CN" altLang="en-US" dirty="0"/>
              <a:t>、</a:t>
            </a:r>
            <a:r>
              <a:rPr lang="en-US" altLang="zh-CN" dirty="0" err="1"/>
              <a:t>cgroup</a:t>
            </a:r>
            <a:r>
              <a:rPr lang="zh-CN" altLang="en-US" dirty="0"/>
              <a:t>机制和</a:t>
            </a:r>
            <a:r>
              <a:rPr lang="en-US" altLang="zh-CN" dirty="0"/>
              <a:t>LXC</a:t>
            </a:r>
            <a:endParaRPr lang="zh-CN" altLang="en-US" dirty="0"/>
          </a:p>
        </p:txBody>
      </p:sp>
      <p:sp>
        <p:nvSpPr>
          <p:cNvPr id="3" name="内容占位符 2">
            <a:extLst>
              <a:ext uri="{FF2B5EF4-FFF2-40B4-BE49-F238E27FC236}">
                <a16:creationId xmlns:a16="http://schemas.microsoft.com/office/drawing/2014/main" id="{5875C7E1-C1D6-4A4C-9C1D-C5F926D7B6EF}"/>
              </a:ext>
            </a:extLst>
          </p:cNvPr>
          <p:cNvSpPr>
            <a:spLocks noGrp="1"/>
          </p:cNvSpPr>
          <p:nvPr>
            <p:ph idx="1"/>
          </p:nvPr>
        </p:nvSpPr>
        <p:spPr>
          <a:xfrm>
            <a:off x="716574" y="1567963"/>
            <a:ext cx="7608277" cy="4254012"/>
          </a:xfrm>
        </p:spPr>
        <p:txBody>
          <a:bodyPr/>
          <a:lstStyle/>
          <a:p>
            <a:r>
              <a:rPr lang="en-US" altLang="zh-CN" sz="1846">
                <a:solidFill>
                  <a:srgbClr val="C00000"/>
                </a:solidFill>
                <a:ea typeface="黑体" panose="02010609060101010101" pitchFamily="49" charset="-122"/>
              </a:rPr>
              <a:t>Linux Containers (LXC)</a:t>
            </a:r>
            <a:r>
              <a:rPr lang="zh-CN" altLang="en-US" sz="1846">
                <a:solidFill>
                  <a:srgbClr val="C00000"/>
                </a:solidFill>
                <a:ea typeface="黑体" panose="02010609060101010101" pitchFamily="49" charset="-122"/>
              </a:rPr>
              <a:t>概念</a:t>
            </a:r>
            <a:r>
              <a:rPr lang="zh-CN" altLang="en-US" sz="1846">
                <a:ea typeface="黑体" panose="02010609060101010101" pitchFamily="49" charset="-122"/>
              </a:rPr>
              <a:t>：一种基于容器的操作系统层级的虚拟化技术。</a:t>
            </a:r>
            <a:endParaRPr lang="en-US" altLang="zh-CN" sz="1846">
              <a:ea typeface="黑体" panose="02010609060101010101" pitchFamily="49" charset="-122"/>
            </a:endParaRPr>
          </a:p>
          <a:p>
            <a:endParaRPr lang="en-US" altLang="zh-CN" sz="1846">
              <a:ea typeface="黑体" panose="02010609060101010101" pitchFamily="49" charset="-122"/>
            </a:endParaRPr>
          </a:p>
          <a:p>
            <a:r>
              <a:rPr lang="en-US" altLang="zh-CN" sz="1846">
                <a:solidFill>
                  <a:srgbClr val="C00000"/>
                </a:solidFill>
                <a:ea typeface="黑体" panose="02010609060101010101" pitchFamily="49" charset="-122"/>
              </a:rPr>
              <a:t>Linux Container</a:t>
            </a:r>
            <a:r>
              <a:rPr lang="zh-CN" altLang="en-US" sz="1846">
                <a:solidFill>
                  <a:srgbClr val="C00000"/>
                </a:solidFill>
                <a:ea typeface="黑体" panose="02010609060101010101" pitchFamily="49" charset="-122"/>
              </a:rPr>
              <a:t>的作用</a:t>
            </a:r>
            <a:r>
              <a:rPr lang="zh-CN" altLang="en-US" sz="1846">
                <a:ea typeface="黑体" panose="02010609060101010101" pitchFamily="49" charset="-122"/>
              </a:rPr>
              <a:t>：</a:t>
            </a:r>
            <a:r>
              <a:rPr lang="en-US" altLang="zh-CN" sz="1846">
                <a:ea typeface="黑体" panose="02010609060101010101" pitchFamily="49" charset="-122"/>
              </a:rPr>
              <a:t>LXC</a:t>
            </a:r>
            <a:r>
              <a:rPr lang="zh-CN" altLang="en-US" sz="1846">
                <a:ea typeface="黑体" panose="02010609060101010101" pitchFamily="49" charset="-122"/>
              </a:rPr>
              <a:t>可以在操作系统层次上为进程提供的虚拟的执行环境，一个虚拟的执行环境就是一个容器。可以为容器绑定特定的</a:t>
            </a:r>
            <a:r>
              <a:rPr lang="en-US" altLang="zh-CN" sz="1846">
                <a:ea typeface="黑体" panose="02010609060101010101" pitchFamily="49" charset="-122"/>
              </a:rPr>
              <a:t>cpu</a:t>
            </a:r>
            <a:r>
              <a:rPr lang="zh-CN" altLang="en-US" sz="1846">
                <a:ea typeface="黑体" panose="02010609060101010101" pitchFamily="49" charset="-122"/>
              </a:rPr>
              <a:t>和</a:t>
            </a:r>
            <a:r>
              <a:rPr lang="en-US" altLang="zh-CN" sz="1846">
                <a:ea typeface="黑体" panose="02010609060101010101" pitchFamily="49" charset="-122"/>
              </a:rPr>
              <a:t>memory</a:t>
            </a:r>
            <a:r>
              <a:rPr lang="zh-CN" altLang="en-US" sz="1846">
                <a:ea typeface="黑体" panose="02010609060101010101" pitchFamily="49" charset="-122"/>
              </a:rPr>
              <a:t>节点，分配特定比例的</a:t>
            </a:r>
            <a:r>
              <a:rPr lang="en-US" altLang="zh-CN" sz="1846">
                <a:ea typeface="黑体" panose="02010609060101010101" pitchFamily="49" charset="-122"/>
              </a:rPr>
              <a:t>cpu</a:t>
            </a:r>
            <a:r>
              <a:rPr lang="zh-CN" altLang="en-US" sz="1846">
                <a:ea typeface="黑体" panose="02010609060101010101" pitchFamily="49" charset="-122"/>
              </a:rPr>
              <a:t>时间、</a:t>
            </a:r>
            <a:r>
              <a:rPr lang="en-US" altLang="zh-CN" sz="1846">
                <a:ea typeface="黑体" panose="02010609060101010101" pitchFamily="49" charset="-122"/>
              </a:rPr>
              <a:t>IO</a:t>
            </a:r>
            <a:r>
              <a:rPr lang="zh-CN" altLang="en-US" sz="1846">
                <a:ea typeface="黑体" panose="02010609060101010101" pitchFamily="49" charset="-122"/>
              </a:rPr>
              <a:t>时间，限制可以使用的内存大小（包括内存和</a:t>
            </a:r>
            <a:r>
              <a:rPr lang="en-US" altLang="zh-CN" sz="1846">
                <a:ea typeface="黑体" panose="02010609060101010101" pitchFamily="49" charset="-122"/>
              </a:rPr>
              <a:t>swap</a:t>
            </a:r>
            <a:r>
              <a:rPr lang="zh-CN" altLang="en-US" sz="1846">
                <a:ea typeface="黑体" panose="02010609060101010101" pitchFamily="49" charset="-122"/>
              </a:rPr>
              <a:t>空间），提供</a:t>
            </a:r>
            <a:r>
              <a:rPr lang="en-US" altLang="zh-CN" sz="1846">
                <a:ea typeface="黑体" panose="02010609060101010101" pitchFamily="49" charset="-122"/>
              </a:rPr>
              <a:t>device</a:t>
            </a:r>
            <a:r>
              <a:rPr lang="zh-CN" altLang="en-US" sz="1846">
                <a:ea typeface="黑体" panose="02010609060101010101" pitchFamily="49" charset="-122"/>
              </a:rPr>
              <a:t>访问控制，提供独立的</a:t>
            </a:r>
            <a:r>
              <a:rPr lang="en-US" altLang="zh-CN" sz="1846">
                <a:ea typeface="黑体" panose="02010609060101010101" pitchFamily="49" charset="-122"/>
              </a:rPr>
              <a:t>namespace</a:t>
            </a:r>
            <a:r>
              <a:rPr lang="zh-CN" altLang="en-US" sz="1846">
                <a:ea typeface="黑体" panose="02010609060101010101" pitchFamily="49" charset="-122"/>
              </a:rPr>
              <a:t>（网络、</a:t>
            </a:r>
            <a:r>
              <a:rPr lang="en-US" altLang="zh-CN" sz="1846">
                <a:ea typeface="黑体" panose="02010609060101010101" pitchFamily="49" charset="-122"/>
              </a:rPr>
              <a:t>pid</a:t>
            </a:r>
            <a:r>
              <a:rPr lang="zh-CN" altLang="en-US" sz="1846">
                <a:ea typeface="黑体" panose="02010609060101010101" pitchFamily="49" charset="-122"/>
              </a:rPr>
              <a:t>、</a:t>
            </a:r>
            <a:r>
              <a:rPr lang="en-US" altLang="zh-CN" sz="1846">
                <a:ea typeface="黑体" panose="02010609060101010101" pitchFamily="49" charset="-122"/>
              </a:rPr>
              <a:t>ipc</a:t>
            </a:r>
            <a:r>
              <a:rPr lang="zh-CN" altLang="en-US" sz="1846">
                <a:ea typeface="黑体" panose="02010609060101010101" pitchFamily="49" charset="-122"/>
              </a:rPr>
              <a:t>、</a:t>
            </a:r>
            <a:r>
              <a:rPr lang="en-US" altLang="zh-CN" sz="1846">
                <a:ea typeface="黑体" panose="02010609060101010101" pitchFamily="49" charset="-122"/>
              </a:rPr>
              <a:t>mnt</a:t>
            </a:r>
            <a:r>
              <a:rPr lang="zh-CN" altLang="en-US" sz="1846">
                <a:ea typeface="黑体" panose="02010609060101010101" pitchFamily="49" charset="-122"/>
              </a:rPr>
              <a:t>、</a:t>
            </a:r>
            <a:r>
              <a:rPr lang="en-US" altLang="zh-CN" sz="1846">
                <a:ea typeface="黑体" panose="02010609060101010101" pitchFamily="49" charset="-122"/>
              </a:rPr>
              <a:t>uts</a:t>
            </a:r>
          </a:p>
          <a:p>
            <a:endParaRPr lang="en-US" altLang="zh-CN" sz="1846">
              <a:ea typeface="黑体" panose="02010609060101010101" pitchFamily="49" charset="-122"/>
            </a:endParaRPr>
          </a:p>
          <a:p>
            <a:r>
              <a:rPr lang="en-US" altLang="zh-CN" sz="1846">
                <a:solidFill>
                  <a:srgbClr val="C00000"/>
                </a:solidFill>
                <a:ea typeface="黑体" panose="02010609060101010101" pitchFamily="49" charset="-122"/>
              </a:rPr>
              <a:t>LXC</a:t>
            </a:r>
            <a:r>
              <a:rPr lang="zh-CN" altLang="en-US" sz="1846">
                <a:solidFill>
                  <a:srgbClr val="C00000"/>
                </a:solidFill>
                <a:ea typeface="黑体" panose="02010609060101010101" pitchFamily="49" charset="-122"/>
              </a:rPr>
              <a:t>的实现</a:t>
            </a:r>
            <a:r>
              <a:rPr lang="zh-CN" altLang="en-US" sz="1846">
                <a:ea typeface="黑体" panose="02010609060101010101" pitchFamily="49" charset="-122"/>
              </a:rPr>
              <a:t>：</a:t>
            </a:r>
            <a:r>
              <a:rPr lang="en-US" altLang="zh-CN" sz="1846">
                <a:ea typeface="黑体" panose="02010609060101010101" pitchFamily="49" charset="-122"/>
              </a:rPr>
              <a:t>LXC</a:t>
            </a:r>
            <a:r>
              <a:rPr lang="zh-CN" altLang="en-US" sz="1846">
                <a:ea typeface="黑体" panose="02010609060101010101" pitchFamily="49" charset="-122"/>
              </a:rPr>
              <a:t>在资源管理方面依赖与</a:t>
            </a:r>
            <a:r>
              <a:rPr lang="en-US" altLang="zh-CN" sz="1846">
                <a:ea typeface="黑体" panose="02010609060101010101" pitchFamily="49" charset="-122"/>
              </a:rPr>
              <a:t>Linux</a:t>
            </a:r>
            <a:r>
              <a:rPr lang="zh-CN" altLang="en-US" sz="1846">
                <a:ea typeface="黑体" panose="02010609060101010101" pitchFamily="49" charset="-122"/>
              </a:rPr>
              <a:t>内核的</a:t>
            </a:r>
            <a:r>
              <a:rPr lang="en-US" altLang="zh-CN" sz="1846">
                <a:ea typeface="黑体" panose="02010609060101010101" pitchFamily="49" charset="-122"/>
              </a:rPr>
              <a:t>cgroups</a:t>
            </a:r>
            <a:r>
              <a:rPr lang="zh-CN" altLang="en-US" sz="1846">
                <a:ea typeface="黑体" panose="02010609060101010101" pitchFamily="49" charset="-122"/>
              </a:rPr>
              <a:t>子系统，</a:t>
            </a:r>
            <a:r>
              <a:rPr lang="en-US" altLang="zh-CN" sz="1846">
                <a:ea typeface="黑体" panose="02010609060101010101" pitchFamily="49" charset="-122"/>
              </a:rPr>
              <a:t>cgroups</a:t>
            </a:r>
            <a:r>
              <a:rPr lang="zh-CN" altLang="en-US" sz="1846">
                <a:ea typeface="黑体" panose="02010609060101010101" pitchFamily="49" charset="-122"/>
              </a:rPr>
              <a:t>子系统是</a:t>
            </a:r>
            <a:r>
              <a:rPr lang="en-US" altLang="zh-CN" sz="1846">
                <a:ea typeface="黑体" panose="02010609060101010101" pitchFamily="49" charset="-122"/>
              </a:rPr>
              <a:t>Linux</a:t>
            </a:r>
            <a:r>
              <a:rPr lang="zh-CN" altLang="en-US" sz="1846">
                <a:ea typeface="黑体" panose="02010609060101010101" pitchFamily="49" charset="-122"/>
              </a:rPr>
              <a:t>内核提供的一个基于进程组的资源管理的框架，可以为特定的进程组限定可以使用的资源。</a:t>
            </a:r>
            <a:r>
              <a:rPr lang="en-US" altLang="zh-CN" sz="1846">
                <a:ea typeface="黑体" panose="02010609060101010101" pitchFamily="49" charset="-122"/>
              </a:rPr>
              <a:t>LXC</a:t>
            </a:r>
            <a:r>
              <a:rPr lang="zh-CN" altLang="en-US" sz="1846">
                <a:ea typeface="黑体" panose="02010609060101010101" pitchFamily="49" charset="-122"/>
              </a:rPr>
              <a:t>在隔离控制方面依赖于</a:t>
            </a:r>
            <a:r>
              <a:rPr lang="en-US" altLang="zh-CN" sz="1846">
                <a:ea typeface="黑体" panose="02010609060101010101" pitchFamily="49" charset="-122"/>
              </a:rPr>
              <a:t>Linux</a:t>
            </a:r>
            <a:r>
              <a:rPr lang="zh-CN" altLang="en-US" sz="1846">
                <a:ea typeface="黑体" panose="02010609060101010101" pitchFamily="49" charset="-122"/>
              </a:rPr>
              <a:t>内核的</a:t>
            </a:r>
            <a:r>
              <a:rPr lang="en-US" altLang="zh-CN" sz="1846">
                <a:ea typeface="黑体" panose="02010609060101010101" pitchFamily="49" charset="-122"/>
              </a:rPr>
              <a:t>namespace</a:t>
            </a:r>
            <a:r>
              <a:rPr lang="zh-CN" altLang="en-US" sz="1846">
                <a:ea typeface="黑体" panose="02010609060101010101" pitchFamily="49" charset="-122"/>
              </a:rPr>
              <a:t>特性，具体而言就是在</a:t>
            </a:r>
            <a:r>
              <a:rPr lang="en-US" altLang="zh-CN" sz="1846">
                <a:ea typeface="黑体" panose="02010609060101010101" pitchFamily="49" charset="-122"/>
              </a:rPr>
              <a:t>clone</a:t>
            </a:r>
            <a:r>
              <a:rPr lang="zh-CN" altLang="en-US" sz="1846">
                <a:ea typeface="黑体" panose="02010609060101010101" pitchFamily="49" charset="-122"/>
              </a:rPr>
              <a:t>时加入相应的</a:t>
            </a:r>
            <a:r>
              <a:rPr lang="en-US" altLang="zh-CN" sz="1846">
                <a:ea typeface="黑体" panose="02010609060101010101" pitchFamily="49" charset="-122"/>
              </a:rPr>
              <a:t>flag</a:t>
            </a:r>
            <a:r>
              <a:rPr lang="zh-CN" altLang="en-US" sz="1846">
                <a:ea typeface="黑体" panose="02010609060101010101" pitchFamily="49" charset="-122"/>
              </a:rPr>
              <a:t>（</a:t>
            </a:r>
            <a:r>
              <a:rPr lang="en-US" altLang="zh-CN" sz="1846">
                <a:ea typeface="黑体" panose="02010609060101010101" pitchFamily="49" charset="-122"/>
              </a:rPr>
              <a:t>NEWNS NEWPID</a:t>
            </a:r>
            <a:r>
              <a:rPr lang="zh-CN" altLang="en-US" sz="1846">
                <a:ea typeface="黑体" panose="02010609060101010101" pitchFamily="49" charset="-122"/>
              </a:rPr>
              <a:t>等等）。</a:t>
            </a:r>
            <a:endParaRPr lang="en-US" altLang="zh-CN" sz="1846">
              <a:ea typeface="黑体" panose="02010609060101010101" pitchFamily="49" charset="-122"/>
            </a:endParaRPr>
          </a:p>
          <a:p>
            <a:pPr algn="ctr">
              <a:buFont typeface="Wingdings" pitchFamily="2" charset="2"/>
              <a:buNone/>
            </a:pPr>
            <a:r>
              <a:rPr lang="en-US" altLang="zh-CN" sz="1846">
                <a:solidFill>
                  <a:srgbClr val="C00000"/>
                </a:solidFill>
                <a:ea typeface="黑体" panose="02010609060101010101" pitchFamily="49" charset="-122"/>
              </a:rPr>
              <a:t>Cgroup+Namespace</a:t>
            </a:r>
          </a:p>
        </p:txBody>
      </p:sp>
    </p:spTree>
    <p:extLst>
      <p:ext uri="{BB962C8B-B14F-4D97-AF65-F5344CB8AC3E}">
        <p14:creationId xmlns:p14="http://schemas.microsoft.com/office/powerpoint/2010/main" val="174207978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87995-05C5-6945-9E4C-3CB65AB10FD8}"/>
              </a:ext>
            </a:extLst>
          </p:cNvPr>
          <p:cNvSpPr>
            <a:spLocks noGrp="1"/>
          </p:cNvSpPr>
          <p:nvPr>
            <p:ph type="title"/>
          </p:nvPr>
        </p:nvSpPr>
        <p:spPr/>
        <p:txBody>
          <a:bodyPr/>
          <a:lstStyle/>
          <a:p>
            <a:pPr>
              <a:defRPr/>
            </a:pPr>
            <a:r>
              <a:rPr lang="en-US" altLang="zh-CN" dirty="0"/>
              <a:t>3</a:t>
            </a:r>
            <a:r>
              <a:rPr lang="zh-CN" altLang="en-US" dirty="0"/>
              <a:t>、</a:t>
            </a:r>
            <a:r>
              <a:rPr lang="en-US" altLang="zh-CN" dirty="0" err="1"/>
              <a:t>cgroup</a:t>
            </a:r>
            <a:r>
              <a:rPr lang="zh-CN" altLang="en-US" dirty="0"/>
              <a:t>机制和</a:t>
            </a:r>
            <a:r>
              <a:rPr lang="en-US" altLang="zh-CN" dirty="0"/>
              <a:t>LXC</a:t>
            </a:r>
            <a:endParaRPr lang="zh-CN" altLang="en-US" dirty="0"/>
          </a:p>
        </p:txBody>
      </p:sp>
      <p:sp>
        <p:nvSpPr>
          <p:cNvPr id="43011" name="内容占位符 2">
            <a:extLst>
              <a:ext uri="{FF2B5EF4-FFF2-40B4-BE49-F238E27FC236}">
                <a16:creationId xmlns:a16="http://schemas.microsoft.com/office/drawing/2014/main" id="{6C6BFCFA-78B0-9443-953E-C576C9573C43}"/>
              </a:ext>
            </a:extLst>
          </p:cNvPr>
          <p:cNvSpPr>
            <a:spLocks noGrp="1"/>
          </p:cNvSpPr>
          <p:nvPr>
            <p:ph idx="1"/>
          </p:nvPr>
        </p:nvSpPr>
        <p:spPr/>
        <p:txBody>
          <a:bodyPr/>
          <a:lstStyle/>
          <a:p>
            <a:r>
              <a:rPr lang="en-US" altLang="zh-CN">
                <a:solidFill>
                  <a:srgbClr val="C00000"/>
                </a:solidFill>
                <a:ea typeface="黑体" panose="02010609060101010101" pitchFamily="49" charset="-122"/>
              </a:rPr>
              <a:t>LXC</a:t>
            </a:r>
            <a:r>
              <a:rPr lang="zh-CN" altLang="en-US">
                <a:solidFill>
                  <a:srgbClr val="C00000"/>
                </a:solidFill>
                <a:ea typeface="黑体" panose="02010609060101010101" pitchFamily="49" charset="-122"/>
              </a:rPr>
              <a:t>优点：</a:t>
            </a:r>
            <a:endParaRPr lang="en-US" altLang="zh-CN">
              <a:solidFill>
                <a:srgbClr val="C00000"/>
              </a:solidFill>
              <a:ea typeface="黑体" panose="02010609060101010101" pitchFamily="49" charset="-122"/>
            </a:endParaRPr>
          </a:p>
          <a:p>
            <a:r>
              <a:rPr lang="en-US" altLang="zh-CN" sz="1846">
                <a:ea typeface="黑体" panose="02010609060101010101" pitchFamily="49" charset="-122"/>
              </a:rPr>
              <a:t>LXC</a:t>
            </a:r>
            <a:r>
              <a:rPr lang="zh-CN" altLang="en-US" sz="1846">
                <a:ea typeface="黑体" panose="02010609060101010101" pitchFamily="49" charset="-122"/>
              </a:rPr>
              <a:t>是所谓的操作系统层次的虚拟化技术，与传统的</a:t>
            </a:r>
            <a:r>
              <a:rPr lang="en-US" altLang="zh-CN" sz="1846">
                <a:ea typeface="黑体" panose="02010609060101010101" pitchFamily="49" charset="-122"/>
              </a:rPr>
              <a:t>HAL</a:t>
            </a:r>
            <a:r>
              <a:rPr lang="zh-CN" altLang="en-US" sz="1846">
                <a:ea typeface="黑体" panose="02010609060101010101" pitchFamily="49" charset="-122"/>
              </a:rPr>
              <a:t>（硬件抽象层）层次的虚拟化技术相比有以下优势：</a:t>
            </a:r>
            <a:endParaRPr lang="en-US" altLang="zh-CN" sz="1846">
              <a:ea typeface="黑体" panose="02010609060101010101" pitchFamily="49" charset="-122"/>
            </a:endParaRPr>
          </a:p>
          <a:p>
            <a:r>
              <a:rPr lang="en-US" altLang="zh-CN" sz="1846">
                <a:ea typeface="黑体" panose="02010609060101010101" pitchFamily="49" charset="-122"/>
              </a:rPr>
              <a:t>1</a:t>
            </a:r>
            <a:r>
              <a:rPr lang="zh-CN" altLang="en-US" sz="1846">
                <a:ea typeface="黑体" panose="02010609060101010101" pitchFamily="49" charset="-122"/>
              </a:rPr>
              <a:t>、更小的虚拟化开销（</a:t>
            </a:r>
            <a:r>
              <a:rPr lang="en-US" altLang="zh-CN" sz="1846">
                <a:ea typeface="黑体" panose="02010609060101010101" pitchFamily="49" charset="-122"/>
              </a:rPr>
              <a:t>LXC</a:t>
            </a:r>
            <a:r>
              <a:rPr lang="zh-CN" altLang="en-US" sz="1846">
                <a:ea typeface="黑体" panose="02010609060101010101" pitchFamily="49" charset="-122"/>
              </a:rPr>
              <a:t>的诸多特性基本由内核特供，而内核实现这些特性只有极少的花费，具体分析有时间再说）</a:t>
            </a:r>
            <a:endParaRPr lang="en-US" altLang="zh-CN" sz="1846">
              <a:ea typeface="黑体" panose="02010609060101010101" pitchFamily="49" charset="-122"/>
            </a:endParaRPr>
          </a:p>
          <a:p>
            <a:r>
              <a:rPr lang="en-US" altLang="zh-CN" sz="1846">
                <a:ea typeface="黑体" panose="02010609060101010101" pitchFamily="49" charset="-122"/>
              </a:rPr>
              <a:t>2</a:t>
            </a:r>
            <a:r>
              <a:rPr lang="zh-CN" altLang="en-US" sz="1846">
                <a:ea typeface="黑体" panose="02010609060101010101" pitchFamily="49" charset="-122"/>
              </a:rPr>
              <a:t>、快速部署。利用</a:t>
            </a:r>
            <a:r>
              <a:rPr lang="en-US" altLang="zh-CN" sz="1846">
                <a:ea typeface="黑体" panose="02010609060101010101" pitchFamily="49" charset="-122"/>
              </a:rPr>
              <a:t>LXC</a:t>
            </a:r>
            <a:r>
              <a:rPr lang="zh-CN" altLang="en-US" sz="1846">
                <a:ea typeface="黑体" panose="02010609060101010101" pitchFamily="49" charset="-122"/>
              </a:rPr>
              <a:t>来隔离特定应用，只需要安装</a:t>
            </a:r>
            <a:r>
              <a:rPr lang="en-US" altLang="zh-CN" sz="1846">
                <a:ea typeface="黑体" panose="02010609060101010101" pitchFamily="49" charset="-122"/>
              </a:rPr>
              <a:t>LXC</a:t>
            </a:r>
            <a:r>
              <a:rPr lang="zh-CN" altLang="en-US" sz="1846">
                <a:ea typeface="黑体" panose="02010609060101010101" pitchFamily="49" charset="-122"/>
              </a:rPr>
              <a:t>，即可使用</a:t>
            </a:r>
            <a:r>
              <a:rPr lang="en-US" altLang="zh-CN" sz="1846">
                <a:ea typeface="黑体" panose="02010609060101010101" pitchFamily="49" charset="-122"/>
              </a:rPr>
              <a:t>LXC</a:t>
            </a:r>
            <a:r>
              <a:rPr lang="zh-CN" altLang="en-US" sz="1846">
                <a:ea typeface="黑体" panose="02010609060101010101" pitchFamily="49" charset="-122"/>
              </a:rPr>
              <a:t>相关命令来创建并启动容器来为应用提供虚拟执行环境。传统的虚拟化技术则需要先创建虚拟机，然后安装系统，再部署应用。</a:t>
            </a:r>
            <a:endParaRPr lang="en-US" altLang="zh-CN" sz="1846">
              <a:ea typeface="黑体" panose="02010609060101010101" pitchFamily="49" charset="-122"/>
            </a:endParaRPr>
          </a:p>
          <a:p>
            <a:r>
              <a:rPr lang="en-US" altLang="zh-CN" sz="1846">
                <a:ea typeface="黑体" panose="02010609060101010101" pitchFamily="49" charset="-122"/>
              </a:rPr>
              <a:t>LXC</a:t>
            </a:r>
            <a:r>
              <a:rPr lang="zh-CN" altLang="en-US" sz="1846">
                <a:ea typeface="黑体" panose="02010609060101010101" pitchFamily="49" charset="-122"/>
              </a:rPr>
              <a:t>跟其他操作系统层次的虚拟化技术相比，最大的优势在于</a:t>
            </a:r>
            <a:r>
              <a:rPr lang="en-US" altLang="zh-CN" sz="1846">
                <a:ea typeface="黑体" panose="02010609060101010101" pitchFamily="49" charset="-122"/>
              </a:rPr>
              <a:t>LXC</a:t>
            </a:r>
            <a:r>
              <a:rPr lang="zh-CN" altLang="en-US" sz="1846">
                <a:ea typeface="黑体" panose="02010609060101010101" pitchFamily="49" charset="-122"/>
              </a:rPr>
              <a:t>被整合进内核，不用单独为内核打补丁。</a:t>
            </a:r>
          </a:p>
        </p:txBody>
      </p:sp>
    </p:spTree>
    <p:extLst>
      <p:ext uri="{BB962C8B-B14F-4D97-AF65-F5344CB8AC3E}">
        <p14:creationId xmlns:p14="http://schemas.microsoft.com/office/powerpoint/2010/main" val="7144463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8112F9-D3C9-47AF-BC30-AD215DA14F9D}"/>
              </a:ext>
            </a:extLst>
          </p:cNvPr>
          <p:cNvSpPr>
            <a:spLocks noGrp="1"/>
          </p:cNvSpPr>
          <p:nvPr>
            <p:ph type="title"/>
          </p:nvPr>
        </p:nvSpPr>
        <p:spPr/>
        <p:txBody>
          <a:bodyPr/>
          <a:lstStyle/>
          <a:p>
            <a:endParaRPr lang="zh-CN" altLang="en-US"/>
          </a:p>
        </p:txBody>
      </p:sp>
      <p:sp>
        <p:nvSpPr>
          <p:cNvPr id="4" name="文本框 3">
            <a:extLst>
              <a:ext uri="{FF2B5EF4-FFF2-40B4-BE49-F238E27FC236}">
                <a16:creationId xmlns:a16="http://schemas.microsoft.com/office/drawing/2014/main" id="{C625CE0E-96F9-4D6D-B28E-B39DE074DF8E}"/>
              </a:ext>
            </a:extLst>
          </p:cNvPr>
          <p:cNvSpPr txBox="1"/>
          <p:nvPr/>
        </p:nvSpPr>
        <p:spPr>
          <a:xfrm>
            <a:off x="3303863" y="2917617"/>
            <a:ext cx="2536272" cy="1029834"/>
          </a:xfrm>
          <a:prstGeom prst="rect">
            <a:avLst/>
          </a:prstGeom>
          <a:noFill/>
        </p:spPr>
        <p:txBody>
          <a:bodyPr wrap="none" rtlCol="0">
            <a:spAutoFit/>
          </a:bodyPr>
          <a:lstStyle/>
          <a:p>
            <a:r>
              <a:rPr lang="zh-CN" altLang="en-US" sz="6092" dirty="0">
                <a:solidFill>
                  <a:srgbClr val="333333"/>
                </a:solidFill>
                <a:latin typeface="+mj-ea"/>
                <a:ea typeface="+mj-ea"/>
              </a:rPr>
              <a:t>本节完</a:t>
            </a:r>
          </a:p>
        </p:txBody>
      </p:sp>
    </p:spTree>
    <p:extLst>
      <p:ext uri="{BB962C8B-B14F-4D97-AF65-F5344CB8AC3E}">
        <p14:creationId xmlns:p14="http://schemas.microsoft.com/office/powerpoint/2010/main" val="179794341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D0A73-015F-F94C-AA1C-BF8F08718F94}"/>
              </a:ext>
            </a:extLst>
          </p:cNvPr>
          <p:cNvSpPr>
            <a:spLocks noGrp="1"/>
          </p:cNvSpPr>
          <p:nvPr>
            <p:ph type="title"/>
          </p:nvPr>
        </p:nvSpPr>
        <p:spPr/>
        <p:txBody>
          <a:bodyPr/>
          <a:lstStyle/>
          <a:p>
            <a:r>
              <a:rPr lang="zh-CN" altLang="en-US"/>
              <a:t>进程隔离</a:t>
            </a:r>
          </a:p>
        </p:txBody>
      </p:sp>
      <p:sp>
        <p:nvSpPr>
          <p:cNvPr id="3" name="内容占位符 2">
            <a:extLst>
              <a:ext uri="{FF2B5EF4-FFF2-40B4-BE49-F238E27FC236}">
                <a16:creationId xmlns:a16="http://schemas.microsoft.com/office/drawing/2014/main" id="{5209EA09-5862-F945-8E44-5EAC92F8C978}"/>
              </a:ext>
            </a:extLst>
          </p:cNvPr>
          <p:cNvSpPr>
            <a:spLocks noGrp="1"/>
          </p:cNvSpPr>
          <p:nvPr>
            <p:ph idx="1"/>
          </p:nvPr>
        </p:nvSpPr>
        <p:spPr/>
        <p:txBody>
          <a:bodyPr/>
          <a:lstStyle/>
          <a:p>
            <a:r>
              <a:rPr lang="zh-CN" altLang="en-US" sz="2215" dirty="0">
                <a:latin typeface="黑体" panose="02010609060101010101" pitchFamily="49" charset="-122"/>
                <a:ea typeface="黑体" panose="02010609060101010101" pitchFamily="49" charset="-122"/>
              </a:rPr>
              <a:t>进程隔离是为保护操作系统中进程互不干扰而设计的一组不同硬件和软件的技术。</a:t>
            </a:r>
            <a:endParaRPr lang="en-US" altLang="zh-CN" sz="2215" dirty="0">
              <a:latin typeface="黑体" panose="02010609060101010101" pitchFamily="49" charset="-122"/>
              <a:ea typeface="黑体" panose="02010609060101010101" pitchFamily="49" charset="-122"/>
            </a:endParaRPr>
          </a:p>
          <a:p>
            <a:endParaRPr lang="en-US" altLang="zh-CN" sz="2215" dirty="0">
              <a:latin typeface="黑体" panose="02010609060101010101" pitchFamily="49" charset="-122"/>
              <a:ea typeface="黑体" panose="02010609060101010101" pitchFamily="49" charset="-122"/>
            </a:endParaRPr>
          </a:p>
          <a:p>
            <a:r>
              <a:rPr lang="zh-CN" altLang="en-US" sz="2215" dirty="0">
                <a:latin typeface="黑体" panose="02010609060101010101" pitchFamily="49" charset="-122"/>
                <a:ea typeface="黑体" panose="02010609060101010101" pitchFamily="49" charset="-122"/>
              </a:rPr>
              <a:t>避免进程</a:t>
            </a:r>
            <a:r>
              <a:rPr lang="en-US" altLang="zh-CN" sz="2215" dirty="0">
                <a:latin typeface="黑体" panose="02010609060101010101" pitchFamily="49" charset="-122"/>
                <a:ea typeface="黑体" panose="02010609060101010101" pitchFamily="49" charset="-122"/>
              </a:rPr>
              <a:t>A</a:t>
            </a:r>
            <a:r>
              <a:rPr lang="zh-CN" altLang="en-US" sz="2215" dirty="0">
                <a:latin typeface="黑体" panose="02010609060101010101" pitchFamily="49" charset="-122"/>
                <a:ea typeface="黑体" panose="02010609060101010101" pitchFamily="49" charset="-122"/>
              </a:rPr>
              <a:t>写入进程</a:t>
            </a:r>
            <a:r>
              <a:rPr lang="en-US" altLang="zh-CN" sz="2215" dirty="0">
                <a:latin typeface="黑体" panose="02010609060101010101" pitchFamily="49" charset="-122"/>
                <a:ea typeface="黑体" panose="02010609060101010101" pitchFamily="49" charset="-122"/>
              </a:rPr>
              <a:t>B</a:t>
            </a:r>
            <a:r>
              <a:rPr lang="zh-CN" altLang="en-US" sz="2215" dirty="0">
                <a:latin typeface="黑体" panose="02010609060101010101" pitchFamily="49" charset="-122"/>
                <a:ea typeface="黑体" panose="02010609060101010101" pitchFamily="49" charset="-122"/>
              </a:rPr>
              <a:t>的情况发生。 </a:t>
            </a:r>
            <a:endParaRPr lang="en-US" altLang="zh-CN" sz="2215" dirty="0">
              <a:latin typeface="黑体" panose="02010609060101010101" pitchFamily="49" charset="-122"/>
              <a:ea typeface="黑体" panose="02010609060101010101" pitchFamily="49" charset="-122"/>
            </a:endParaRPr>
          </a:p>
          <a:p>
            <a:endParaRPr lang="en-US" altLang="zh-CN" sz="2215" dirty="0">
              <a:latin typeface="黑体" panose="02010609060101010101" pitchFamily="49" charset="-122"/>
              <a:ea typeface="黑体" panose="02010609060101010101" pitchFamily="49" charset="-122"/>
            </a:endParaRPr>
          </a:p>
          <a:p>
            <a:r>
              <a:rPr lang="zh-CN" altLang="en-US" sz="2215" dirty="0">
                <a:latin typeface="黑体" panose="02010609060101010101" pitchFamily="49" charset="-122"/>
                <a:ea typeface="黑体" panose="02010609060101010101" pitchFamily="49" charset="-122"/>
              </a:rPr>
              <a:t>进程的隔离实现，使用了虚拟地址空间。</a:t>
            </a:r>
            <a:endParaRPr lang="en-US" altLang="zh-CN" sz="2215" dirty="0">
              <a:latin typeface="黑体" panose="02010609060101010101" pitchFamily="49" charset="-122"/>
              <a:ea typeface="黑体" panose="02010609060101010101" pitchFamily="49" charset="-122"/>
            </a:endParaRPr>
          </a:p>
          <a:p>
            <a:pPr lvl="1"/>
            <a:r>
              <a:rPr lang="zh-CN" altLang="en-US" sz="1477" dirty="0">
                <a:latin typeface="黑体" panose="02010609060101010101" pitchFamily="49" charset="-122"/>
                <a:ea typeface="黑体" panose="02010609060101010101" pitchFamily="49" charset="-122"/>
              </a:rPr>
              <a:t>进程</a:t>
            </a:r>
            <a:r>
              <a:rPr lang="en-US" altLang="zh-CN" sz="1477" dirty="0">
                <a:latin typeface="黑体" panose="02010609060101010101" pitchFamily="49" charset="-122"/>
                <a:ea typeface="黑体" panose="02010609060101010101" pitchFamily="49" charset="-122"/>
              </a:rPr>
              <a:t>A</a:t>
            </a:r>
            <a:r>
              <a:rPr lang="zh-CN" altLang="en-US" sz="1477" dirty="0">
                <a:latin typeface="黑体" panose="02010609060101010101" pitchFamily="49" charset="-122"/>
                <a:ea typeface="黑体" panose="02010609060101010101" pitchFamily="49" charset="-122"/>
              </a:rPr>
              <a:t>的虚拟地址和进程</a:t>
            </a:r>
            <a:r>
              <a:rPr lang="en-US" altLang="zh-CN" sz="1477" dirty="0">
                <a:latin typeface="黑体" panose="02010609060101010101" pitchFamily="49" charset="-122"/>
                <a:ea typeface="黑体" panose="02010609060101010101" pitchFamily="49" charset="-122"/>
              </a:rPr>
              <a:t>B</a:t>
            </a:r>
            <a:r>
              <a:rPr lang="zh-CN" altLang="en-US" sz="1477" dirty="0">
                <a:latin typeface="黑体" panose="02010609060101010101" pitchFamily="49" charset="-122"/>
                <a:ea typeface="黑体" panose="02010609060101010101" pitchFamily="49" charset="-122"/>
              </a:rPr>
              <a:t>的虚拟地址不同，这样就防止进程</a:t>
            </a:r>
            <a:r>
              <a:rPr lang="en-US" altLang="zh-CN" sz="1477" dirty="0">
                <a:latin typeface="黑体" panose="02010609060101010101" pitchFamily="49" charset="-122"/>
                <a:ea typeface="黑体" panose="02010609060101010101" pitchFamily="49" charset="-122"/>
              </a:rPr>
              <a:t>A</a:t>
            </a:r>
            <a:r>
              <a:rPr lang="zh-CN" altLang="en-US" sz="1477" dirty="0">
                <a:latin typeface="黑体" panose="02010609060101010101" pitchFamily="49" charset="-122"/>
                <a:ea typeface="黑体" panose="02010609060101010101" pitchFamily="49" charset="-122"/>
              </a:rPr>
              <a:t>将数据信息写入进程</a:t>
            </a:r>
            <a:r>
              <a:rPr lang="en-US" altLang="zh-CN" sz="1477" dirty="0">
                <a:latin typeface="黑体" panose="02010609060101010101" pitchFamily="49" charset="-122"/>
                <a:ea typeface="黑体" panose="02010609060101010101" pitchFamily="49" charset="-122"/>
              </a:rPr>
              <a:t>B</a:t>
            </a:r>
            <a:r>
              <a:rPr lang="zh-CN" altLang="en-US" sz="1477" dirty="0">
                <a:latin typeface="黑体" panose="02010609060101010101" pitchFamily="49" charset="-122"/>
                <a:ea typeface="黑体" panose="02010609060101010101" pitchFamily="49" charset="-122"/>
              </a:rPr>
              <a:t>。</a:t>
            </a:r>
            <a:endParaRPr lang="en-US" altLang="zh-CN" sz="1477" dirty="0">
              <a:latin typeface="黑体" panose="02010609060101010101" pitchFamily="49" charset="-122"/>
              <a:ea typeface="黑体" panose="02010609060101010101" pitchFamily="49" charset="-122"/>
            </a:endParaRPr>
          </a:p>
          <a:p>
            <a:endParaRPr lang="en-US" altLang="zh-CN" sz="2215" dirty="0">
              <a:latin typeface="黑体" panose="02010609060101010101" pitchFamily="49" charset="-122"/>
              <a:ea typeface="黑体" panose="02010609060101010101" pitchFamily="49" charset="-122"/>
            </a:endParaRPr>
          </a:p>
          <a:p>
            <a:r>
              <a:rPr lang="zh-CN" altLang="en-US" sz="2215" dirty="0">
                <a:latin typeface="黑体" panose="02010609060101010101" pitchFamily="49" charset="-122"/>
                <a:ea typeface="黑体" panose="02010609060101010101" pitchFamily="49" charset="-122"/>
              </a:rPr>
              <a:t>进程隔离的安全性通过禁止进程间内存的访问可以方便实现</a:t>
            </a:r>
            <a:endParaRPr lang="en-US" altLang="zh-CN" sz="2215" dirty="0">
              <a:latin typeface="黑体" panose="02010609060101010101" pitchFamily="49" charset="-122"/>
              <a:ea typeface="黑体" panose="02010609060101010101" pitchFamily="49" charset="-122"/>
            </a:endParaRPr>
          </a:p>
          <a:p>
            <a:pPr lvl="1"/>
            <a:r>
              <a:rPr lang="zh-CN" altLang="en-US" sz="1477" dirty="0">
                <a:latin typeface="黑体" panose="02010609060101010101" pitchFamily="49" charset="-122"/>
                <a:ea typeface="黑体" panose="02010609060101010101" pitchFamily="49" charset="-122"/>
              </a:rPr>
              <a:t>相比之下，一些不安全的操作系统（例如</a:t>
            </a:r>
            <a:r>
              <a:rPr lang="en-US" altLang="zh-CN" sz="1477" dirty="0">
                <a:latin typeface="黑体" panose="02010609060101010101" pitchFamily="49" charset="-122"/>
                <a:ea typeface="黑体" panose="02010609060101010101" pitchFamily="49" charset="-122"/>
              </a:rPr>
              <a:t>DOS</a:t>
            </a:r>
            <a:r>
              <a:rPr lang="zh-CN" altLang="en-US" sz="1477" dirty="0">
                <a:latin typeface="黑体" panose="02010609060101010101" pitchFamily="49" charset="-122"/>
                <a:ea typeface="黑体" panose="02010609060101010101" pitchFamily="49" charset="-122"/>
              </a:rPr>
              <a:t>）能够允许任何进程对其他进程的内存进行写操作。</a:t>
            </a:r>
          </a:p>
        </p:txBody>
      </p:sp>
    </p:spTree>
    <p:extLst>
      <p:ext uri="{BB962C8B-B14F-4D97-AF65-F5344CB8AC3E}">
        <p14:creationId xmlns:p14="http://schemas.microsoft.com/office/powerpoint/2010/main" val="66986321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BC1B1-BEEC-734B-B3F7-F428B553F049}"/>
              </a:ext>
            </a:extLst>
          </p:cNvPr>
          <p:cNvSpPr>
            <a:spLocks noGrp="1"/>
          </p:cNvSpPr>
          <p:nvPr>
            <p:ph type="title"/>
          </p:nvPr>
        </p:nvSpPr>
        <p:spPr>
          <a:xfrm>
            <a:off x="317990" y="836735"/>
            <a:ext cx="8440616" cy="514350"/>
          </a:xfrm>
        </p:spPr>
        <p:txBody>
          <a:bodyPr/>
          <a:lstStyle/>
          <a:p>
            <a:r>
              <a:rPr lang="zh-CN" altLang="en-US" dirty="0"/>
              <a:t>进程的命名空间</a:t>
            </a:r>
          </a:p>
        </p:txBody>
      </p:sp>
      <p:sp>
        <p:nvSpPr>
          <p:cNvPr id="3" name="内容占位符 2">
            <a:extLst>
              <a:ext uri="{FF2B5EF4-FFF2-40B4-BE49-F238E27FC236}">
                <a16:creationId xmlns:a16="http://schemas.microsoft.com/office/drawing/2014/main" id="{84A41CFD-8013-E54F-A2C3-4D9FE0F3F9DF}"/>
              </a:ext>
            </a:extLst>
          </p:cNvPr>
          <p:cNvSpPr>
            <a:spLocks noGrp="1"/>
          </p:cNvSpPr>
          <p:nvPr>
            <p:ph idx="1"/>
          </p:nvPr>
        </p:nvSpPr>
        <p:spPr/>
        <p:txBody>
          <a:bodyPr/>
          <a:lstStyle/>
          <a:p>
            <a:r>
              <a:rPr lang="zh-CN" altLang="en-US" dirty="0">
                <a:solidFill>
                  <a:srgbClr val="C00000"/>
                </a:solidFill>
                <a:ea typeface="黑体" panose="02010609060101010101" pitchFamily="49" charset="-122"/>
              </a:rPr>
              <a:t>目的：</a:t>
            </a:r>
            <a:r>
              <a:rPr lang="en-US" altLang="zh-CN" dirty="0">
                <a:solidFill>
                  <a:srgbClr val="C00000"/>
                </a:solidFill>
                <a:ea typeface="黑体" panose="02010609060101010101" pitchFamily="49" charset="-122"/>
              </a:rPr>
              <a:t>Namespace</a:t>
            </a:r>
            <a:r>
              <a:rPr lang="zh-CN" altLang="en-US" dirty="0">
                <a:solidFill>
                  <a:srgbClr val="C00000"/>
                </a:solidFill>
                <a:ea typeface="黑体" panose="02010609060101010101" pitchFamily="49" charset="-122"/>
              </a:rPr>
              <a:t>（命名空间），可以让每个进程组具有独立的</a:t>
            </a:r>
            <a:r>
              <a:rPr lang="en-US" altLang="zh-CN" dirty="0">
                <a:solidFill>
                  <a:srgbClr val="C00000"/>
                </a:solidFill>
                <a:ea typeface="黑体" panose="02010609060101010101" pitchFamily="49" charset="-122"/>
              </a:rPr>
              <a:t>PID</a:t>
            </a:r>
            <a:r>
              <a:rPr lang="zh-CN" altLang="en-US" dirty="0">
                <a:solidFill>
                  <a:srgbClr val="C00000"/>
                </a:solidFill>
                <a:ea typeface="黑体" panose="02010609060101010101" pitchFamily="49" charset="-122"/>
              </a:rPr>
              <a:t>、</a:t>
            </a:r>
            <a:r>
              <a:rPr lang="en-US" altLang="zh-CN" dirty="0">
                <a:solidFill>
                  <a:srgbClr val="C00000"/>
                </a:solidFill>
                <a:ea typeface="黑体" panose="02010609060101010101" pitchFamily="49" charset="-122"/>
              </a:rPr>
              <a:t>IPC</a:t>
            </a:r>
            <a:r>
              <a:rPr lang="zh-CN" altLang="en-US" dirty="0">
                <a:solidFill>
                  <a:srgbClr val="C00000"/>
                </a:solidFill>
                <a:ea typeface="黑体" panose="02010609060101010101" pitchFamily="49" charset="-122"/>
              </a:rPr>
              <a:t>和网络空间。</a:t>
            </a:r>
            <a:endParaRPr lang="en-US" altLang="zh-CN" dirty="0">
              <a:solidFill>
                <a:srgbClr val="C00000"/>
              </a:solidFill>
              <a:ea typeface="黑体" panose="02010609060101010101" pitchFamily="49" charset="-122"/>
            </a:endParaRPr>
          </a:p>
          <a:p>
            <a:pPr marL="0" indent="0">
              <a:buNone/>
            </a:pPr>
            <a:endParaRPr lang="en-US" altLang="zh-CN" dirty="0">
              <a:solidFill>
                <a:srgbClr val="C00000"/>
              </a:solidFill>
              <a:ea typeface="黑体" panose="02010609060101010101" pitchFamily="49" charset="-122"/>
            </a:endParaRPr>
          </a:p>
          <a:p>
            <a:r>
              <a:rPr lang="zh-CN" altLang="en-US" sz="2215" dirty="0">
                <a:solidFill>
                  <a:srgbClr val="002060"/>
                </a:solidFill>
                <a:ea typeface="黑体" panose="02010609060101010101" pitchFamily="49" charset="-122"/>
              </a:rPr>
              <a:t>主机的虚拟化框架能在同一物理机器上实现提供不同的用户操作系统视图</a:t>
            </a:r>
            <a:endParaRPr lang="en-US" altLang="zh-CN" sz="2215" dirty="0">
              <a:solidFill>
                <a:srgbClr val="002060"/>
              </a:solidFill>
              <a:ea typeface="黑体" panose="02010609060101010101" pitchFamily="49" charset="-122"/>
            </a:endParaRPr>
          </a:p>
          <a:p>
            <a:pPr lvl="1"/>
            <a:r>
              <a:rPr lang="zh-CN" altLang="en-US" sz="1477" dirty="0">
                <a:solidFill>
                  <a:srgbClr val="002060"/>
                </a:solidFill>
                <a:ea typeface="黑体" panose="02010609060101010101" pitchFamily="49" charset="-122"/>
              </a:rPr>
              <a:t>使用</a:t>
            </a:r>
            <a:r>
              <a:rPr lang="en-US" altLang="zh-CN" sz="1477" dirty="0" err="1">
                <a:solidFill>
                  <a:srgbClr val="002060"/>
                </a:solidFill>
                <a:ea typeface="黑体" panose="02010609060101010101" pitchFamily="49" charset="-122"/>
              </a:rPr>
              <a:t>vmware</a:t>
            </a:r>
            <a:r>
              <a:rPr lang="zh-CN" altLang="en-US" sz="1477" dirty="0">
                <a:solidFill>
                  <a:srgbClr val="002060"/>
                </a:solidFill>
                <a:ea typeface="黑体" panose="02010609060101010101" pitchFamily="49" charset="-122"/>
              </a:rPr>
              <a:t>虽然也可以提供一种解决方案，但是资源分配不是很好，而且是在以一种ＯＳ为基础</a:t>
            </a:r>
            <a:r>
              <a:rPr lang="en-US" altLang="zh-CN" sz="1477" dirty="0">
                <a:solidFill>
                  <a:srgbClr val="002060"/>
                </a:solidFill>
                <a:ea typeface="黑体" panose="02010609060101010101" pitchFamily="49" charset="-122"/>
              </a:rPr>
              <a:t>,</a:t>
            </a:r>
            <a:r>
              <a:rPr lang="zh-CN" altLang="en-US" sz="1477" dirty="0">
                <a:solidFill>
                  <a:srgbClr val="002060"/>
                </a:solidFill>
                <a:ea typeface="黑体" panose="02010609060101010101" pitchFamily="49" charset="-122"/>
              </a:rPr>
              <a:t>在其上模拟实现另一种</a:t>
            </a:r>
            <a:r>
              <a:rPr lang="en-US" altLang="zh-CN" sz="1477" dirty="0">
                <a:solidFill>
                  <a:srgbClr val="002060"/>
                </a:solidFill>
                <a:ea typeface="黑体" panose="02010609060101010101" pitchFamily="49" charset="-122"/>
              </a:rPr>
              <a:t>OS</a:t>
            </a:r>
            <a:r>
              <a:rPr lang="zh-CN" altLang="en-US" sz="1477" dirty="0">
                <a:solidFill>
                  <a:srgbClr val="002060"/>
                </a:solidFill>
                <a:ea typeface="黑体" panose="02010609060101010101" pitchFamily="49" charset="-122"/>
              </a:rPr>
              <a:t>，</a:t>
            </a:r>
            <a:endParaRPr lang="en-US" altLang="zh-CN" sz="1477" dirty="0">
              <a:solidFill>
                <a:srgbClr val="002060"/>
              </a:solidFill>
              <a:ea typeface="黑体" panose="02010609060101010101" pitchFamily="49" charset="-122"/>
            </a:endParaRPr>
          </a:p>
          <a:p>
            <a:r>
              <a:rPr lang="zh-CN" altLang="en-US" sz="2215" dirty="0">
                <a:solidFill>
                  <a:srgbClr val="002060"/>
                </a:solidFill>
                <a:ea typeface="黑体" panose="02010609060101010101" pitchFamily="49" charset="-122"/>
              </a:rPr>
              <a:t>命名空间为系统的虚拟化提供了不同的实现思路，一台主机可以同时运行多个内核，即同时运行多个操作系统（同种操作系 统）</a:t>
            </a:r>
            <a:endParaRPr lang="en-US" altLang="zh-CN" sz="2215" dirty="0">
              <a:solidFill>
                <a:srgbClr val="002060"/>
              </a:solidFill>
              <a:ea typeface="黑体" panose="02010609060101010101" pitchFamily="49" charset="-122"/>
            </a:endParaRPr>
          </a:p>
          <a:p>
            <a:pPr lvl="1"/>
            <a:r>
              <a:rPr lang="zh-CN" altLang="en-US" sz="1477" dirty="0">
                <a:solidFill>
                  <a:srgbClr val="002060"/>
                </a:solidFill>
                <a:ea typeface="黑体" panose="02010609060101010101" pitchFamily="49" charset="-122"/>
              </a:rPr>
              <a:t>全局系统资源通过命名空间隔离开，各个容器相当于一个独立的ＯＳ，这样的实现更加灵活，命名空间也可以组成层次结构。</a:t>
            </a:r>
          </a:p>
        </p:txBody>
      </p:sp>
    </p:spTree>
    <p:extLst>
      <p:ext uri="{BB962C8B-B14F-4D97-AF65-F5344CB8AC3E}">
        <p14:creationId xmlns:p14="http://schemas.microsoft.com/office/powerpoint/2010/main" val="38799813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6D6B2-6F21-5A46-9D72-560D2A97EB0C}"/>
              </a:ext>
            </a:extLst>
          </p:cNvPr>
          <p:cNvSpPr>
            <a:spLocks noGrp="1"/>
          </p:cNvSpPr>
          <p:nvPr>
            <p:ph type="title"/>
          </p:nvPr>
        </p:nvSpPr>
        <p:spPr/>
        <p:txBody>
          <a:bodyPr/>
          <a:lstStyle/>
          <a:p>
            <a:r>
              <a:rPr lang="zh-CN" altLang="en-US" dirty="0"/>
              <a:t>进程的命名空间</a:t>
            </a:r>
          </a:p>
        </p:txBody>
      </p:sp>
      <p:sp>
        <p:nvSpPr>
          <p:cNvPr id="3" name="内容占位符 2">
            <a:extLst>
              <a:ext uri="{FF2B5EF4-FFF2-40B4-BE49-F238E27FC236}">
                <a16:creationId xmlns:a16="http://schemas.microsoft.com/office/drawing/2014/main" id="{1E5060CE-1ED7-4841-AB3D-4BEF9D8C06CA}"/>
              </a:ext>
            </a:extLst>
          </p:cNvPr>
          <p:cNvSpPr>
            <a:spLocks noGrp="1"/>
          </p:cNvSpPr>
          <p:nvPr>
            <p:ph idx="1"/>
          </p:nvPr>
        </p:nvSpPr>
        <p:spPr/>
        <p:txBody>
          <a:bodyPr/>
          <a:lstStyle/>
          <a:p>
            <a:r>
              <a:rPr lang="zh-CN" altLang="en-US" sz="1846" dirty="0">
                <a:ea typeface="黑体" panose="02010609060101010101" pitchFamily="49" charset="-122"/>
              </a:rPr>
              <a:t>每一个进程其所包含的命名空间都被抽象成一个</a:t>
            </a:r>
            <a:r>
              <a:rPr lang="en-US" altLang="zh-CN" sz="1846" dirty="0" err="1">
                <a:ea typeface="黑体" panose="02010609060101010101" pitchFamily="49" charset="-122"/>
              </a:rPr>
              <a:t>nsproxy</a:t>
            </a:r>
            <a:r>
              <a:rPr lang="zh-CN" altLang="en-US" sz="1846" dirty="0">
                <a:ea typeface="黑体" panose="02010609060101010101" pitchFamily="49" charset="-122"/>
              </a:rPr>
              <a:t>指针，共享同一个命名空间的进程指向同一个指针</a:t>
            </a:r>
            <a:endParaRPr lang="en-US" altLang="zh-CN" sz="1846" dirty="0">
              <a:ea typeface="黑体" panose="02010609060101010101" pitchFamily="49" charset="-122"/>
            </a:endParaRPr>
          </a:p>
          <a:p>
            <a:pPr lvl="1"/>
            <a:r>
              <a:rPr lang="zh-CN" altLang="en-US" sz="1477" dirty="0">
                <a:ea typeface="黑体" panose="02010609060101010101" pitchFamily="49" charset="-122"/>
              </a:rPr>
              <a:t>指针的结构通过引用计数（</a:t>
            </a:r>
            <a:r>
              <a:rPr lang="en-US" altLang="zh-CN" sz="1477" dirty="0">
                <a:ea typeface="黑体" panose="02010609060101010101" pitchFamily="49" charset="-122"/>
              </a:rPr>
              <a:t>count</a:t>
            </a:r>
            <a:r>
              <a:rPr lang="zh-CN" altLang="en-US" sz="1477" dirty="0">
                <a:ea typeface="黑体" panose="02010609060101010101" pitchFamily="49" charset="-122"/>
              </a:rPr>
              <a:t>）来确定使用者数目。</a:t>
            </a:r>
            <a:endParaRPr lang="en-US" altLang="zh-CN" sz="1477" dirty="0">
              <a:ea typeface="黑体" panose="02010609060101010101" pitchFamily="49" charset="-122"/>
            </a:endParaRPr>
          </a:p>
          <a:p>
            <a:r>
              <a:rPr lang="zh-CN" altLang="en-US" sz="1846" dirty="0">
                <a:ea typeface="黑体" panose="02010609060101010101" pitchFamily="49" charset="-122"/>
              </a:rPr>
              <a:t>当一个进程其所处的用户空间发生变化的时候就发生分裂。通过复制一份老的命名空间数据结构然后做一些简单的修改，接着赋值给相应的进程。</a:t>
            </a:r>
            <a:endParaRPr lang="en-US" altLang="zh-CN" sz="1846" dirty="0">
              <a:ea typeface="黑体" panose="02010609060101010101" pitchFamily="49" charset="-122"/>
            </a:endParaRPr>
          </a:p>
          <a:p>
            <a:pPr>
              <a:buFont typeface="Wingdings" pitchFamily="2" charset="2"/>
              <a:buNone/>
            </a:pPr>
            <a:endParaRPr lang="zh-CN" altLang="en-US" sz="1846" dirty="0">
              <a:ea typeface="黑体" panose="02010609060101010101" pitchFamily="49" charset="-122"/>
            </a:endParaRPr>
          </a:p>
          <a:p>
            <a:pPr>
              <a:buFont typeface="Wingdings" pitchFamily="2" charset="2"/>
              <a:buNone/>
            </a:pPr>
            <a:endParaRPr lang="zh-CN" altLang="en-US" dirty="0">
              <a:ea typeface="黑体" panose="02010609060101010101" pitchFamily="49" charset="-122"/>
            </a:endParaRPr>
          </a:p>
        </p:txBody>
      </p:sp>
      <p:pic>
        <p:nvPicPr>
          <p:cNvPr id="22532" name="Picture 3" descr="C:\Users\f\Pictures\-wk-c0ef9b5e60a57c0717b44f0a043ad88e-0.png">
            <a:extLst>
              <a:ext uri="{FF2B5EF4-FFF2-40B4-BE49-F238E27FC236}">
                <a16:creationId xmlns:a16="http://schemas.microsoft.com/office/drawing/2014/main" id="{44D3B3FD-1730-9147-815C-198F8D025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593" y="3340908"/>
            <a:ext cx="5468815" cy="325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007992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6104BE0-51F1-D84D-94D1-07D368CBEFC2}"/>
              </a:ext>
            </a:extLst>
          </p:cNvPr>
          <p:cNvSpPr>
            <a:spLocks noGrp="1" noChangeArrowheads="1"/>
          </p:cNvSpPr>
          <p:nvPr>
            <p:ph type="title"/>
          </p:nvPr>
        </p:nvSpPr>
        <p:spPr/>
        <p:txBody>
          <a:bodyPr/>
          <a:lstStyle/>
          <a:p>
            <a:r>
              <a:rPr lang="zh-CN" altLang="en-US" dirty="0"/>
              <a:t>进程的命名空间</a:t>
            </a:r>
          </a:p>
        </p:txBody>
      </p:sp>
      <p:sp>
        <p:nvSpPr>
          <p:cNvPr id="24579" name="Rectangle 3">
            <a:extLst>
              <a:ext uri="{FF2B5EF4-FFF2-40B4-BE49-F238E27FC236}">
                <a16:creationId xmlns:a16="http://schemas.microsoft.com/office/drawing/2014/main" id="{C9E18547-8AD6-7848-8120-0857B04C2D6D}"/>
              </a:ext>
            </a:extLst>
          </p:cNvPr>
          <p:cNvSpPr>
            <a:spLocks noGrp="1" noChangeArrowheads="1"/>
          </p:cNvSpPr>
          <p:nvPr>
            <p:ph idx="1"/>
          </p:nvPr>
        </p:nvSpPr>
        <p:spPr/>
        <p:txBody>
          <a:bodyPr/>
          <a:lstStyle/>
          <a:p>
            <a:pPr>
              <a:lnSpc>
                <a:spcPct val="80000"/>
              </a:lnSpc>
            </a:pPr>
            <a:r>
              <a:rPr lang="zh-CN" altLang="en-US" sz="1846" dirty="0">
                <a:ea typeface="黑体" panose="02010609060101010101" pitchFamily="49" charset="-122"/>
              </a:rPr>
              <a:t>命名空间本身只是一个框架，需要其他实行虚拟化的子系统实现自己的命名空间。</a:t>
            </a:r>
            <a:endParaRPr lang="en-US" altLang="zh-CN" sz="1846" dirty="0">
              <a:ea typeface="黑体" panose="02010609060101010101" pitchFamily="49" charset="-122"/>
            </a:endParaRPr>
          </a:p>
          <a:p>
            <a:pPr>
              <a:lnSpc>
                <a:spcPct val="80000"/>
              </a:lnSpc>
            </a:pPr>
            <a:r>
              <a:rPr lang="zh-CN" altLang="en-US" sz="1846" dirty="0">
                <a:ea typeface="黑体" panose="02010609060101010101" pitchFamily="49" charset="-122"/>
              </a:rPr>
              <a:t>子系统的对象不是全局维护的结构，而和进程的用户空间数目一致，每一个命名空间都会有对象的一个具体实例。</a:t>
            </a:r>
            <a:endParaRPr lang="en-US" altLang="zh-CN" sz="1846" dirty="0">
              <a:ea typeface="黑体" panose="02010609060101010101" pitchFamily="49" charset="-122"/>
            </a:endParaRPr>
          </a:p>
          <a:p>
            <a:pPr>
              <a:lnSpc>
                <a:spcPct val="80000"/>
              </a:lnSpc>
            </a:pPr>
            <a:r>
              <a:rPr lang="zh-CN" altLang="en-US" sz="1846" dirty="0">
                <a:ea typeface="黑体" panose="02010609060101010101" pitchFamily="49" charset="-122"/>
              </a:rPr>
              <a:t>目前</a:t>
            </a:r>
            <a:r>
              <a:rPr lang="en-US" altLang="zh-CN" sz="1846" dirty="0">
                <a:ea typeface="黑体" panose="02010609060101010101" pitchFamily="49" charset="-122"/>
              </a:rPr>
              <a:t>Linux</a:t>
            </a:r>
            <a:r>
              <a:rPr lang="zh-CN" altLang="en-US" sz="1846" dirty="0">
                <a:ea typeface="黑体" panose="02010609060101010101" pitchFamily="49" charset="-122"/>
              </a:rPr>
              <a:t>系统实现的命名空间子系统</a:t>
            </a:r>
            <a:endParaRPr lang="en-US" altLang="zh-CN" sz="1846" dirty="0">
              <a:ea typeface="黑体" panose="02010609060101010101" pitchFamily="49" charset="-122"/>
            </a:endParaRPr>
          </a:p>
          <a:p>
            <a:pPr lvl="1">
              <a:lnSpc>
                <a:spcPct val="80000"/>
              </a:lnSpc>
            </a:pPr>
            <a:r>
              <a:rPr lang="zh-CN" altLang="en-US" sz="1477" dirty="0">
                <a:solidFill>
                  <a:srgbClr val="FF0000"/>
                </a:solidFill>
                <a:ea typeface="黑体" panose="02010609060101010101" pitchFamily="49" charset="-122"/>
              </a:rPr>
              <a:t>有</a:t>
            </a:r>
            <a:r>
              <a:rPr lang="en-US" altLang="zh-CN" sz="1477" dirty="0">
                <a:solidFill>
                  <a:srgbClr val="FF0000"/>
                </a:solidFill>
                <a:ea typeface="黑体" panose="02010609060101010101" pitchFamily="49" charset="-122"/>
              </a:rPr>
              <a:t>UTS</a:t>
            </a:r>
            <a:r>
              <a:rPr lang="zh-CN" altLang="en-US" sz="1477" dirty="0">
                <a:solidFill>
                  <a:srgbClr val="FF0000"/>
                </a:solidFill>
                <a:ea typeface="黑体" panose="02010609060101010101" pitchFamily="49" charset="-122"/>
              </a:rPr>
              <a:t>、</a:t>
            </a:r>
            <a:r>
              <a:rPr lang="en-US" altLang="zh-CN" sz="1477" dirty="0">
                <a:solidFill>
                  <a:srgbClr val="FF0000"/>
                </a:solidFill>
                <a:ea typeface="黑体" panose="02010609060101010101" pitchFamily="49" charset="-122"/>
              </a:rPr>
              <a:t>IPC</a:t>
            </a:r>
            <a:r>
              <a:rPr lang="zh-CN" altLang="en-US" sz="1477" dirty="0">
                <a:solidFill>
                  <a:srgbClr val="FF0000"/>
                </a:solidFill>
                <a:ea typeface="黑体" panose="02010609060101010101" pitchFamily="49" charset="-122"/>
              </a:rPr>
              <a:t>、</a:t>
            </a:r>
            <a:r>
              <a:rPr lang="en-US" altLang="zh-CN" sz="1477" dirty="0">
                <a:solidFill>
                  <a:srgbClr val="FF0000"/>
                </a:solidFill>
                <a:ea typeface="黑体" panose="02010609060101010101" pitchFamily="49" charset="-122"/>
              </a:rPr>
              <a:t>MNT</a:t>
            </a:r>
            <a:r>
              <a:rPr lang="zh-CN" altLang="en-US" sz="1477" dirty="0">
                <a:solidFill>
                  <a:srgbClr val="FF0000"/>
                </a:solidFill>
                <a:ea typeface="黑体" panose="02010609060101010101" pitchFamily="49" charset="-122"/>
              </a:rPr>
              <a:t>、</a:t>
            </a:r>
            <a:r>
              <a:rPr lang="en-US" altLang="zh-CN" sz="1477" dirty="0">
                <a:solidFill>
                  <a:srgbClr val="FF0000"/>
                </a:solidFill>
                <a:ea typeface="黑体" panose="02010609060101010101" pitchFamily="49" charset="-122"/>
              </a:rPr>
              <a:t>PID</a:t>
            </a:r>
            <a:r>
              <a:rPr lang="zh-CN" altLang="en-US" sz="1477" dirty="0">
                <a:solidFill>
                  <a:srgbClr val="FF0000"/>
                </a:solidFill>
                <a:ea typeface="黑体" panose="02010609060101010101" pitchFamily="49" charset="-122"/>
              </a:rPr>
              <a:t>以及</a:t>
            </a:r>
            <a:r>
              <a:rPr lang="en-US" altLang="zh-CN" sz="1477" dirty="0">
                <a:solidFill>
                  <a:srgbClr val="FF0000"/>
                </a:solidFill>
                <a:ea typeface="黑体" panose="02010609060101010101" pitchFamily="49" charset="-122"/>
              </a:rPr>
              <a:t>NET</a:t>
            </a:r>
            <a:r>
              <a:rPr lang="zh-CN" altLang="en-US" sz="1477" dirty="0">
                <a:solidFill>
                  <a:srgbClr val="FF0000"/>
                </a:solidFill>
                <a:ea typeface="黑体" panose="02010609060101010101" pitchFamily="49" charset="-122"/>
              </a:rPr>
              <a:t>网络子模块</a:t>
            </a:r>
            <a:endParaRPr lang="en-US" altLang="zh-CN" sz="1477" dirty="0">
              <a:solidFill>
                <a:srgbClr val="FF0000"/>
              </a:solidFill>
              <a:ea typeface="黑体" panose="02010609060101010101" pitchFamily="49" charset="-122"/>
            </a:endParaRPr>
          </a:p>
        </p:txBody>
      </p:sp>
      <p:pic>
        <p:nvPicPr>
          <p:cNvPr id="3" name="图片 2" descr="手机屏幕截图&#10;&#10;描述已自动生成">
            <a:extLst>
              <a:ext uri="{FF2B5EF4-FFF2-40B4-BE49-F238E27FC236}">
                <a16:creationId xmlns:a16="http://schemas.microsoft.com/office/drawing/2014/main" id="{0D1BE978-408F-7142-963B-507FA0BB7E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0217" y="3229593"/>
            <a:ext cx="4923566" cy="3237676"/>
          </a:xfrm>
          <a:prstGeom prst="rect">
            <a:avLst/>
          </a:prstGeom>
        </p:spPr>
      </p:pic>
    </p:spTree>
    <p:extLst>
      <p:ext uri="{BB962C8B-B14F-4D97-AF65-F5344CB8AC3E}">
        <p14:creationId xmlns:p14="http://schemas.microsoft.com/office/powerpoint/2010/main" val="225032813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BE4ACA-9BE7-4B44-A580-A551EC67954E}"/>
              </a:ext>
            </a:extLst>
          </p:cNvPr>
          <p:cNvSpPr>
            <a:spLocks noGrp="1"/>
          </p:cNvSpPr>
          <p:nvPr>
            <p:ph idx="1"/>
          </p:nvPr>
        </p:nvSpPr>
        <p:spPr/>
        <p:txBody>
          <a:bodyPr/>
          <a:lstStyle/>
          <a:p>
            <a:r>
              <a:rPr kumimoji="1" lang="en-US" altLang="zh-CN" dirty="0"/>
              <a:t>Namespace</a:t>
            </a:r>
            <a:r>
              <a:rPr kumimoji="1" lang="zh-CN" altLang="en-US" dirty="0"/>
              <a:t>的</a:t>
            </a:r>
            <a:r>
              <a:rPr kumimoji="1" lang="en-US" altLang="zh-CN" dirty="0"/>
              <a:t>API</a:t>
            </a:r>
            <a:r>
              <a:rPr kumimoji="1" lang="zh-CN" altLang="en-US" dirty="0"/>
              <a:t>包括</a:t>
            </a:r>
            <a:endParaRPr kumimoji="1" lang="en-US" altLang="zh-CN" dirty="0"/>
          </a:p>
          <a:p>
            <a:pPr lvl="1"/>
            <a:r>
              <a:rPr lang="en-US" altLang="zh-CN" dirty="0"/>
              <a:t>Clone(), </a:t>
            </a:r>
            <a:r>
              <a:rPr lang="en-US" altLang="zh-CN" dirty="0" err="1"/>
              <a:t>setns</a:t>
            </a:r>
            <a:r>
              <a:rPr lang="en-US" altLang="zh-CN" dirty="0"/>
              <a:t>(), </a:t>
            </a:r>
            <a:r>
              <a:rPr lang="en-US" altLang="zh-CN" dirty="0" err="1"/>
              <a:t>unshare</a:t>
            </a:r>
            <a:r>
              <a:rPr lang="en-US" altLang="zh-CN" dirty="0"/>
              <a:t>()</a:t>
            </a:r>
          </a:p>
          <a:p>
            <a:pPr lvl="1"/>
            <a:r>
              <a:rPr kumimoji="1" lang="en-US" altLang="zh-CN" dirty="0"/>
              <a:t>/proc</a:t>
            </a:r>
            <a:r>
              <a:rPr kumimoji="1" lang="zh-CN" altLang="en-US" dirty="0"/>
              <a:t>下的部分文件</a:t>
            </a:r>
            <a:endParaRPr kumimoji="1" lang="en-US" altLang="zh-CN" dirty="0"/>
          </a:p>
          <a:p>
            <a:endParaRPr lang="en-US" altLang="zh-CN" dirty="0"/>
          </a:p>
          <a:p>
            <a:r>
              <a:rPr lang="zh-CN" altLang="en-US" dirty="0"/>
              <a:t>通过参数指定</a:t>
            </a:r>
            <a:r>
              <a:rPr lang="en-US" altLang="zh-CN" dirty="0"/>
              <a:t>namespace</a:t>
            </a:r>
            <a:r>
              <a:rPr lang="zh-CN" altLang="en-US" dirty="0"/>
              <a:t>的种类</a:t>
            </a:r>
            <a:endParaRPr lang="en-US" altLang="zh-CN" dirty="0"/>
          </a:p>
          <a:p>
            <a:pPr lvl="1"/>
            <a:r>
              <a:rPr lang="en" altLang="zh-CN" b="0" dirty="0"/>
              <a:t>CLONE_NEWIPC</a:t>
            </a:r>
            <a:r>
              <a:rPr lang="zh-CN" altLang="en" b="0" dirty="0"/>
              <a:t>、</a:t>
            </a:r>
            <a:r>
              <a:rPr lang="en" altLang="zh-CN" b="0" dirty="0"/>
              <a:t>CLONE_NEWNS</a:t>
            </a:r>
            <a:r>
              <a:rPr lang="zh-CN" altLang="en" b="0" dirty="0"/>
              <a:t>、</a:t>
            </a:r>
            <a:r>
              <a:rPr lang="en" altLang="zh-CN" b="0" dirty="0"/>
              <a:t>CLONE_NEWNET</a:t>
            </a:r>
            <a:r>
              <a:rPr lang="zh-CN" altLang="en" b="0" dirty="0"/>
              <a:t>、</a:t>
            </a:r>
            <a:r>
              <a:rPr lang="en" altLang="zh-CN" b="0" dirty="0"/>
              <a:t>CLONE_NEWPID</a:t>
            </a:r>
            <a:r>
              <a:rPr lang="zh-CN" altLang="en" b="0" dirty="0"/>
              <a:t>、</a:t>
            </a:r>
            <a:r>
              <a:rPr lang="en" altLang="zh-CN" b="0" dirty="0"/>
              <a:t>CLONE_NEWUSER </a:t>
            </a:r>
            <a:r>
              <a:rPr lang="zh-CN" altLang="en-US" b="0" dirty="0"/>
              <a:t>和 </a:t>
            </a:r>
            <a:r>
              <a:rPr lang="en" altLang="zh-CN" b="0" dirty="0"/>
              <a:t>CLONE_NEWUTS</a:t>
            </a:r>
            <a:endParaRPr lang="en-US" altLang="zh-CN" dirty="0"/>
          </a:p>
        </p:txBody>
      </p:sp>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p:txBody>
          <a:bodyPr/>
          <a:lstStyle/>
          <a:p>
            <a:r>
              <a:rPr kumimoji="1" lang="zh-CN" altLang="en-US" dirty="0"/>
              <a:t>调用</a:t>
            </a:r>
            <a:r>
              <a:rPr kumimoji="1" lang="en-US" altLang="zh-CN" dirty="0"/>
              <a:t>namespace</a:t>
            </a:r>
            <a:r>
              <a:rPr kumimoji="1" lang="zh-CN" altLang="en-US" dirty="0"/>
              <a:t>的</a:t>
            </a:r>
            <a:r>
              <a:rPr kumimoji="1" lang="en-US" altLang="zh-CN" dirty="0"/>
              <a:t>API</a:t>
            </a:r>
            <a:endParaRPr kumimoji="1" lang="zh-CN" altLang="en-US" dirty="0"/>
          </a:p>
        </p:txBody>
      </p:sp>
    </p:spTree>
    <p:extLst>
      <p:ext uri="{BB962C8B-B14F-4D97-AF65-F5344CB8AC3E}">
        <p14:creationId xmlns:p14="http://schemas.microsoft.com/office/powerpoint/2010/main" val="147953784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BE4ACA-9BE7-4B44-A580-A551EC67954E}"/>
              </a:ext>
            </a:extLst>
          </p:cNvPr>
          <p:cNvSpPr>
            <a:spLocks noGrp="1"/>
          </p:cNvSpPr>
          <p:nvPr>
            <p:ph idx="1"/>
          </p:nvPr>
        </p:nvSpPr>
        <p:spPr/>
        <p:txBody>
          <a:bodyPr/>
          <a:lstStyle/>
          <a:p>
            <a:r>
              <a:rPr kumimoji="1" lang="en-US" altLang="zh-CN" dirty="0"/>
              <a:t>Clone</a:t>
            </a:r>
            <a:r>
              <a:rPr lang="en-US" altLang="zh-CN" dirty="0"/>
              <a:t>()</a:t>
            </a:r>
            <a:r>
              <a:rPr lang="zh-CN" altLang="en-US" dirty="0"/>
              <a:t>创建新进程的同时创建</a:t>
            </a:r>
            <a:r>
              <a:rPr lang="en-US" altLang="zh-CN" dirty="0"/>
              <a:t>namespace</a:t>
            </a:r>
          </a:p>
          <a:p>
            <a:endParaRPr lang="en-US" altLang="zh-CN" dirty="0"/>
          </a:p>
          <a:p>
            <a:endParaRPr kumimoji="1" lang="en-US" altLang="zh-CN" dirty="0"/>
          </a:p>
          <a:p>
            <a:endParaRPr lang="en-US" altLang="zh-CN" b="0" dirty="0"/>
          </a:p>
          <a:p>
            <a:pPr lvl="1"/>
            <a:r>
              <a:rPr lang="zh-CN" altLang="en-US" b="0" dirty="0"/>
              <a:t>参数 </a:t>
            </a:r>
            <a:r>
              <a:rPr lang="en" altLang="zh-CN" b="0" dirty="0" err="1"/>
              <a:t>child_func</a:t>
            </a:r>
            <a:r>
              <a:rPr lang="en" altLang="zh-CN" b="0" dirty="0"/>
              <a:t> </a:t>
            </a:r>
            <a:r>
              <a:rPr lang="zh-CN" altLang="en-US" b="0" dirty="0"/>
              <a:t>传入子进程运行的程序主函数。</a:t>
            </a:r>
          </a:p>
          <a:p>
            <a:pPr lvl="1"/>
            <a:r>
              <a:rPr lang="zh-CN" altLang="en-US" b="0" dirty="0"/>
              <a:t>参数 </a:t>
            </a:r>
            <a:r>
              <a:rPr lang="en" altLang="zh-CN" b="0" dirty="0" err="1"/>
              <a:t>child_stack</a:t>
            </a:r>
            <a:r>
              <a:rPr lang="en" altLang="zh-CN" b="0" dirty="0"/>
              <a:t> </a:t>
            </a:r>
            <a:r>
              <a:rPr lang="zh-CN" altLang="en-US" b="0" dirty="0"/>
              <a:t>传入子进程使用的栈空间</a:t>
            </a:r>
          </a:p>
          <a:p>
            <a:pPr lvl="1"/>
            <a:r>
              <a:rPr lang="zh-CN" altLang="en-US" b="0" dirty="0"/>
              <a:t>参数 </a:t>
            </a:r>
            <a:r>
              <a:rPr lang="en" altLang="zh-CN" b="0" dirty="0"/>
              <a:t>flags </a:t>
            </a:r>
            <a:r>
              <a:rPr lang="zh-CN" altLang="en-US" b="0" dirty="0"/>
              <a:t>表示使用哪些 </a:t>
            </a:r>
            <a:r>
              <a:rPr lang="en" altLang="zh-CN" b="0" dirty="0"/>
              <a:t>CLONE_* </a:t>
            </a:r>
            <a:r>
              <a:rPr lang="zh-CN" altLang="en-US" b="0" dirty="0"/>
              <a:t>标志位</a:t>
            </a:r>
          </a:p>
          <a:p>
            <a:pPr lvl="1"/>
            <a:r>
              <a:rPr lang="zh-CN" altLang="en-US" b="0" dirty="0"/>
              <a:t>参数 </a:t>
            </a:r>
            <a:r>
              <a:rPr lang="en" altLang="zh-CN" b="0" dirty="0" err="1"/>
              <a:t>args</a:t>
            </a:r>
            <a:r>
              <a:rPr lang="en" altLang="zh-CN" b="0" dirty="0"/>
              <a:t> </a:t>
            </a:r>
            <a:r>
              <a:rPr lang="zh-CN" altLang="en-US" b="0" dirty="0"/>
              <a:t>则可用于传入用户参数</a:t>
            </a:r>
          </a:p>
          <a:p>
            <a:endParaRPr kumimoji="1" lang="zh-CN" altLang="en-US" dirty="0"/>
          </a:p>
        </p:txBody>
      </p:sp>
      <p:sp>
        <p:nvSpPr>
          <p:cNvPr id="3" name="标题 2">
            <a:extLst>
              <a:ext uri="{FF2B5EF4-FFF2-40B4-BE49-F238E27FC236}">
                <a16:creationId xmlns:a16="http://schemas.microsoft.com/office/drawing/2014/main" id="{FF3CC1E0-9DB5-9844-823C-E15AC4195FB6}"/>
              </a:ext>
            </a:extLst>
          </p:cNvPr>
          <p:cNvSpPr>
            <a:spLocks noGrp="1"/>
          </p:cNvSpPr>
          <p:nvPr>
            <p:ph type="title"/>
          </p:nvPr>
        </p:nvSpPr>
        <p:spPr/>
        <p:txBody>
          <a:bodyPr/>
          <a:lstStyle/>
          <a:p>
            <a:r>
              <a:rPr lang="zh-CN" altLang="en-US" dirty="0"/>
              <a:t>调用</a:t>
            </a:r>
            <a:r>
              <a:rPr lang="en-US" altLang="zh-CN" dirty="0"/>
              <a:t>namespace</a:t>
            </a:r>
            <a:r>
              <a:rPr lang="zh-CN" altLang="en-US" dirty="0"/>
              <a:t>的</a:t>
            </a:r>
            <a:r>
              <a:rPr lang="en-US" altLang="zh-CN" dirty="0"/>
              <a:t>API</a:t>
            </a:r>
            <a:endParaRPr kumimoji="1" lang="zh-CN" altLang="en-US" dirty="0"/>
          </a:p>
        </p:txBody>
      </p:sp>
      <p:pic>
        <p:nvPicPr>
          <p:cNvPr id="5" name="图片 4">
            <a:extLst>
              <a:ext uri="{FF2B5EF4-FFF2-40B4-BE49-F238E27FC236}">
                <a16:creationId xmlns:a16="http://schemas.microsoft.com/office/drawing/2014/main" id="{4CDC25F9-A78F-9749-8759-D2ACE0BCF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23" y="2166090"/>
            <a:ext cx="8663354" cy="762000"/>
          </a:xfrm>
          <a:prstGeom prst="rect">
            <a:avLst/>
          </a:prstGeom>
        </p:spPr>
      </p:pic>
    </p:spTree>
    <p:extLst>
      <p:ext uri="{BB962C8B-B14F-4D97-AF65-F5344CB8AC3E}">
        <p14:creationId xmlns:p14="http://schemas.microsoft.com/office/powerpoint/2010/main" val="389254012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通用信息 (标准)">
  <a:themeElements>
    <a:clrScheme name="">
      <a:dk1>
        <a:srgbClr val="0033CC"/>
      </a:dk1>
      <a:lt1>
        <a:srgbClr val="FFFFFF"/>
      </a:lt1>
      <a:dk2>
        <a:srgbClr val="336699"/>
      </a:dk2>
      <a:lt2>
        <a:srgbClr val="008000"/>
      </a:lt2>
      <a:accent1>
        <a:srgbClr val="3366FF"/>
      </a:accent1>
      <a:accent2>
        <a:srgbClr val="FFFF66"/>
      </a:accent2>
      <a:accent3>
        <a:srgbClr val="FFFFFF"/>
      </a:accent3>
      <a:accent4>
        <a:srgbClr val="002AAE"/>
      </a:accent4>
      <a:accent5>
        <a:srgbClr val="ADB8FF"/>
      </a:accent5>
      <a:accent6>
        <a:srgbClr val="E7E75C"/>
      </a:accent6>
      <a:hlink>
        <a:srgbClr val="FF6600"/>
      </a:hlink>
      <a:folHlink>
        <a:srgbClr val="FFCC66"/>
      </a:folHlink>
    </a:clrScheme>
    <a:fontScheme name="通用信息 (标准)">
      <a:majorFont>
        <a:latin typeface="Arial Narrow"/>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lnDef>
  </a:objectDefaults>
  <a:extraClrSchemeLst>
    <a:extraClrScheme>
      <a:clrScheme name="通用信息 (标准)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通用信息 (标准)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通用信息 (标准)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6379</Words>
  <Application>Microsoft Office PowerPoint</Application>
  <PresentationFormat>全屏显示(4:3)</PresentationFormat>
  <Paragraphs>333</Paragraphs>
  <Slides>35</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Monotype Sorts</vt:lpstr>
      <vt:lpstr>黑体</vt:lpstr>
      <vt:lpstr>微软雅黑</vt:lpstr>
      <vt:lpstr>Arial</vt:lpstr>
      <vt:lpstr>Arial Narrow</vt:lpstr>
      <vt:lpstr>Calibri</vt:lpstr>
      <vt:lpstr>Times New Roman</vt:lpstr>
      <vt:lpstr>Wingdings</vt:lpstr>
      <vt:lpstr>通用信息 (标准)</vt:lpstr>
      <vt:lpstr>PowerPoint 演示文稿</vt:lpstr>
      <vt:lpstr>第四章 结构</vt:lpstr>
      <vt:lpstr>本节主要内容</vt:lpstr>
      <vt:lpstr>进程隔离</vt:lpstr>
      <vt:lpstr>进程的命名空间</vt:lpstr>
      <vt:lpstr>进程的命名空间</vt:lpstr>
      <vt:lpstr>进程的命名空间</vt:lpstr>
      <vt:lpstr>调用namespace的API</vt:lpstr>
      <vt:lpstr>调用namespace的API</vt:lpstr>
      <vt:lpstr>调用namespace的API</vt:lpstr>
      <vt:lpstr>调用namespace的API</vt:lpstr>
      <vt:lpstr>调用namespace的API</vt:lpstr>
      <vt:lpstr>UTS（UNIX Time-sharing System）namespace</vt:lpstr>
      <vt:lpstr>IPC（Interprocess Communication）namespace</vt:lpstr>
      <vt:lpstr>PID namespace</vt:lpstr>
      <vt:lpstr>进程的命名空间</vt:lpstr>
      <vt:lpstr>PID namespace</vt:lpstr>
      <vt:lpstr>PID namespace</vt:lpstr>
      <vt:lpstr>Mount namespaces</vt:lpstr>
      <vt:lpstr>Mount namespace</vt:lpstr>
      <vt:lpstr>Network namespace</vt:lpstr>
      <vt:lpstr>User namespace</vt:lpstr>
      <vt:lpstr>2、Proc文件系统</vt:lpstr>
      <vt:lpstr>2、Proc文件系统</vt:lpstr>
      <vt:lpstr>2、Proc文件系统</vt:lpstr>
      <vt:lpstr>3、cgroup机制和LXC</vt:lpstr>
      <vt:lpstr>3、cgroup机制和LXC</vt:lpstr>
      <vt:lpstr>3、cgroup机制和LXC</vt:lpstr>
      <vt:lpstr>3、cgroup机制和LXC</vt:lpstr>
      <vt:lpstr>3、cgroup机制和LXC</vt:lpstr>
      <vt:lpstr>3、cgroup机制和LXC</vt:lpstr>
      <vt:lpstr>3、cgroup机制和LXC</vt:lpstr>
      <vt:lpstr>3、cgroup机制和LXC</vt:lpstr>
      <vt:lpstr>3、cgroup机制和LXC</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ZhengChen</dc:creator>
  <cp:lastModifiedBy>王 十一</cp:lastModifiedBy>
  <cp:revision>6</cp:revision>
  <dcterms:created xsi:type="dcterms:W3CDTF">2020-07-03T09:42:50Z</dcterms:created>
  <dcterms:modified xsi:type="dcterms:W3CDTF">2021-04-22T08:32:39Z</dcterms:modified>
</cp:coreProperties>
</file>